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314" r:id="rId4"/>
    <p:sldId id="315" r:id="rId5"/>
    <p:sldId id="257" r:id="rId6"/>
    <p:sldId id="258" r:id="rId7"/>
    <p:sldId id="274" r:id="rId8"/>
    <p:sldId id="317" r:id="rId9"/>
    <p:sldId id="316" r:id="rId10"/>
    <p:sldId id="275" r:id="rId11"/>
    <p:sldId id="277" r:id="rId12"/>
    <p:sldId id="279" r:id="rId13"/>
    <p:sldId id="280" r:id="rId14"/>
    <p:sldId id="281" r:id="rId15"/>
    <p:sldId id="282" r:id="rId16"/>
    <p:sldId id="283" r:id="rId17"/>
    <p:sldId id="319" r:id="rId18"/>
    <p:sldId id="320" r:id="rId19"/>
    <p:sldId id="321" r:id="rId20"/>
    <p:sldId id="322" r:id="rId21"/>
    <p:sldId id="323" r:id="rId22"/>
    <p:sldId id="284" r:id="rId23"/>
    <p:sldId id="285" r:id="rId24"/>
    <p:sldId id="288" r:id="rId25"/>
    <p:sldId id="289" r:id="rId26"/>
    <p:sldId id="290" r:id="rId27"/>
    <p:sldId id="324" r:id="rId28"/>
    <p:sldId id="291" r:id="rId29"/>
    <p:sldId id="325" r:id="rId30"/>
    <p:sldId id="326" r:id="rId31"/>
    <p:sldId id="292" r:id="rId32"/>
    <p:sldId id="327" r:id="rId33"/>
    <p:sldId id="328" r:id="rId34"/>
    <p:sldId id="293" r:id="rId35"/>
    <p:sldId id="294" r:id="rId36"/>
    <p:sldId id="295" r:id="rId37"/>
    <p:sldId id="329" r:id="rId38"/>
    <p:sldId id="330" r:id="rId39"/>
    <p:sldId id="296" r:id="rId40"/>
    <p:sldId id="331" r:id="rId41"/>
    <p:sldId id="297" r:id="rId42"/>
    <p:sldId id="332" r:id="rId43"/>
    <p:sldId id="299" r:id="rId44"/>
    <p:sldId id="333" r:id="rId45"/>
    <p:sldId id="272" r:id="rId4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40" d="100"/>
          <a:sy n="40" d="100"/>
        </p:scale>
        <p:origin x="-139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Licenciatura: DERECHO 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ROBO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CARLOS ORLANDO ACEVEDO JAGUEY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4624"/>
            <a:ext cx="7498080" cy="1143000"/>
          </a:xfrm>
        </p:spPr>
        <p:txBody>
          <a:bodyPr>
            <a:normAutofit/>
          </a:bodyPr>
          <a:lstStyle/>
          <a:p>
            <a:r>
              <a:rPr lang="es-ES_tradnl" sz="6000" u="sng" dirty="0" smtClean="0"/>
              <a:t>ELEMENTOS POSITIVOS</a:t>
            </a:r>
            <a:endParaRPr lang="es-ES" sz="6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36912"/>
            <a:ext cx="8682168" cy="252028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ES_tradnl" sz="7200" dirty="0" smtClean="0">
                <a:solidFill>
                  <a:schemeClr val="tx1"/>
                </a:solidFill>
              </a:rPr>
              <a:t>EL </a:t>
            </a:r>
            <a:r>
              <a:rPr lang="es-ES_tradnl" sz="7200" dirty="0" smtClean="0">
                <a:solidFill>
                  <a:schemeClr val="tx1"/>
                </a:solidFill>
              </a:rPr>
              <a:t>APODERAMIENTO</a:t>
            </a:r>
          </a:p>
          <a:p>
            <a:pPr algn="ctr">
              <a:buNone/>
            </a:pPr>
            <a:endParaRPr lang="es-ES_tradnl" sz="1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s-ES_tradnl" sz="5400" dirty="0" smtClean="0">
                <a:solidFill>
                  <a:schemeClr val="tx1"/>
                </a:solidFill>
              </a:rPr>
              <a:t>Tomar        Asir       Capturar</a:t>
            </a:r>
            <a:endParaRPr lang="es-ES_tradnl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23528" y="1124744"/>
            <a:ext cx="3932743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s-ES_tradnl" sz="6000" dirty="0" smtClean="0">
                <a:solidFill>
                  <a:schemeClr val="tx1"/>
                </a:solidFill>
              </a:rPr>
              <a:t>a) Conducta</a:t>
            </a:r>
            <a:endParaRPr lang="es-ES_tradnl" sz="6000" dirty="0" smtClean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508808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3200" dirty="0" smtClean="0"/>
              <a:t>El </a:t>
            </a:r>
            <a:r>
              <a:rPr lang="es-ES" sz="3200" dirty="0" smtClean="0"/>
              <a:t>robo se tendrá por consumado aunque el autor abandone la cosa o lo desapoderen de ella.</a:t>
            </a:r>
          </a:p>
        </p:txBody>
      </p:sp>
      <p:sp>
        <p:nvSpPr>
          <p:cNvPr id="6" name="5 Flecha en U"/>
          <p:cNvSpPr/>
          <p:nvPr/>
        </p:nvSpPr>
        <p:spPr>
          <a:xfrm rot="5400000">
            <a:off x="4211960" y="1844824"/>
            <a:ext cx="1296144" cy="864096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8370" name="AutoShape 2" descr="data:image/jpeg;base64,/9j/4AAQSkZJRgABAQAAAQABAAD/2wCEAAkGBg8QDxAPDw8UDw8PEA8PDw8QDw8PDw8QFBUVFBQQFBQXHCYeFxkkGRQUHy8gJCcpLCwsFR4xNTAqNSYrLSkBCQoKDgwOGg8PGjAkHyQpKikpLCovLCwpLCwsKSwpLCwsLCwsKikqLiwsLCwsKSkpLCkpLSksLSksLSwvLCwpKf/AABEIAMMBAwMBIgACEQEDEQH/xAAbAAACAgMBAAAAAAAAAAAAAAAAAQIGAwQFB//EAEYQAAIBAgMDCAUJBgQHAQAAAAECAAMRBBIhBTFBBhNRUmFxkZIiMoGhsRQWIzNTYnLB0QcVQmNzgkNUk/E0RIOys8LwJf/EABoBAQADAQEBAAAAAAAAAAAAAAABAwQCBQb/xAAsEQACAgEEAQIFBAMBAAAAAAAAAQIRAwQSITFRE0EFFCKBkTOhsdEjYfAy/9oADAMBAAIRAxEAPwDzoGORvHeeWbxwEUIA4SN44A7wivC8EjhFeF4ogCePRPQcZyESrh6JpEUsQtGmrE3yVSFF8w4Hf6Q9t556RcEdInsPJ7aHP4WjV4sgDAHc6+iw8QZg12SeOMZQ8nMnR5Rj9nVcO+StTNNuGYaN2q25h3TXnt9WkrDKyhl6rAMPAzntyZwR1OEo3/pLM8fica+qP4I3HkC6nKNWO5RqT3ATpUeTWNcZlwtUjtXL7msZ61h8HTpi1OmlMfcRV+EyziXxPn6Y/kbjxXaOysRSRjVoVKYAN2am2UDpLbhI8nzrU7k/Oez1sOHt6Tra/qVGQG/SAbH2zmpyTwgqNUNPMzCzXIAPG9lA1mrD8VgotTX4Cl9SZRBDs49HGegryewg/wABfbmPxM26OBpJ9XTROgqiiJfFoe0X/wB+S31UedVcA6KGqLkDeoG0d+0Lvt2mYJbdockXqManynO53mongBY6D2Ti4vk3iaevNl161P0/dv8AdNmHWYprmSv8fydqaZyxCZkwlQnKKbk9Apvf4SWLwT0iFqDKxUNluCVBva/QdN01743VndmC8DC0U6A5wtsE86eFlXie2dycPa31p/Cv5zuPZi1vGPjyaNz0+8xFj0nxMZiPCWnj7mMHtPiYgzHj7zHIqYG5h6XT72hHeEDc/Jt2jkOdHSIc6OkTz6Z7+1+CZhIc6vSI+dHTFMbX4JQkedXpEXOjpimNr8E7QtI86vSIc6vSIpja/Bddgck8HjMMtQNUpVASlULUVgHG8gMDYEEG3bNqp+zKn/DinH4qaN8CJXOSvKgYOoc5zUKlhUAuSpG6oBx36jiO4T1PD4hKiq9Ng6MAyspurA8QZ4urnnwTtP6X0VyTXZXcH+zzBpY1M9cjruUXypb33ncwGBWjmp00VKWbOgQAKLgBlt3gm/3ptTGK/pFSrDqta6sNNzDcddxsZ58s2XLak7OOzLMYr+kVKkEaqSPRcWGoI042sddJMmYne8702neaTX7kqNmaLPMQqSN5qx/Dpbnv69jrabBMJid5PPpeZcmlnGEZVy/+Ry1RKEijXirVco9VmvwRSx9tt0onjlCW2XZBOE5GP5RClp8nrE9qZV82vulexnK7EPcJloj7ur+Y/pNWHQZcvS4O1Bste1NsUsOt3a7W9GmD6bezgO2UDF4pqtRqj6s5uegdAHYBpMTOSSSSSd5JJJ7yZEz3tJo46fnt+S+MNoRxXjm47CcLbH1x/Cv5zuTh7ZH0t+lV/Odx7MWt/T+5omI7xC3/ANpC0tPFJSC7pK8S7oAQjtCARheEJSfYDvFCEAIQhIA4oTu8l9n4Cq5+W4g0rH0KZ+jSoLbzV4a8NO+c5JqEXJ/tyQ3Ss5ODwVWs4p0abVXP8KAm3aTwHaZ6PyP5M43CKzPXVQwuMLq9PN0lv4Tv9UHhe8seysPhkp5cKKYp/wAnKQT0kjee+bgnzuq+JSyfQo0v99mLJmclSRjoM5HpqEboV84772HwjqGNmtIOdZRpMUnljKuOWUxXIrxSv43lOz1Gw+z6YxNdbh6pJGEw5/mVB6x+6J1dlYWrTpBa1Y4ircs1QqEGpvlUDco4T6PZSssUrfBtmF4RyDoLwvMOKNQU3NJQ9QKTTVmyqzcATwE5WyOU6VnOHrI2FxagZsPVsC33qTbqi6HUdElRtWcN+Tu021mXNrMAMZOt55mp0nrZL/1+/sQ42zPeYMTQDK30aO1jlDqtieAJI0EzA3mvV2hSUkF9V1YBXYiwvrYG2k8JQmpUlyispON2PiyxZsPa53UUXIOwBJoYjCvTOWopRt+U+tbtHD2yx7T5Ykgrhhb+aw171Xh3nwlYdiSWJJJNySbknpJn1WllmlH/ACJL+TVHd7iBhCE2nYTg7WH0rdy/Cd6cHan1rdw+E7j2Ytb+n9zSsOiLj4xxHePbLTxRgxLu8ZK0iu6ASvCKEAUICEpPsAjhFAHCEDACToYd6jrTpqXdzZUUXLGdnk/yOxOMswXmqJ/xnBsw+4u9+/d2z0zYPJrD4NSKKXciz1W1qP3ngOwaTz9Vr8eFV2/H9lU8qgcnkhyM+SoXqsefqZLim2VaQU5ggI9Y3330O7pvahHaRdrT5yc8mpyc8tmCUnJ2yFScXbGxauKcI2IalhMo5ylSGSrWa+qtU4Ja2gHTO053SKEFso1bTTvva/gfCe9objiS9+f5Ol1TMGCwNKii0qNNadNdyIoA7+09u+bQw778jeBnSw2FCdrcT+nRNiepHBfMmUvNXEThEa2IsRvBFj4QtOxicOHFjv8A4T0H9Jr7PoADMd9yBxtY2I77gzl4XdHSzKrNVcFUIvl8So/Oc7bOwKWIQU8TSvY3R9z0235kqDVTLRIsoIIIuDvEs9BLplfrP3RRtn0cdhqqUXPy3Ct6K1ywXE0bX0rX0qC1vSGs70ybSotTBZAX0JVbgEkalATpfovNehiFqIrobo6q6mxF1YXGh3aGZ5p3yaINVwbNPdJ3mBSemGLxPNIajC6IGaoQGZgoF7qoBLd0+a1mCUcl3/6OJKjhbd5Lhr1cOLPvaloFbpK9B7OMqTAgkEWI0IOhB6CJdsNy12dUAK4ykL6gO3NnXsa0wbWwuDxQL08RSFUDR1q0yG7HsffN2l1ObD9GaLrzT4O4ZfZlOhJVKZViptcEg2YMPYRoZGe4nfJpGJX9rH6Vu5Z35w9s/W/2r+c7h2Ytb+l9zQzRX18Y45aeMEiu6TvIruggUI7QgCjihKT7AIQhAHGjEEEaEEEHoI1BihBLNx9t4sm5xVf/AF6gHgDHT27i1Nxi64P9aofiZozf2Jsh8XXShT0Lau3CnTHrOfy7SJVKMIq2lRy0kj0DkDXxlek1bEYh3p5wtJSKZzhQQ5Jy3tcjcRqstLm5mtQwIorQpUVtTpoyDiFAC6k8SdfaZnnj6bblzSyr7IwNqUm0EXJeldXqtbNUd6hIFtCxVB7KaoPZGDI8lapCPSa2alUqU7A8FYsnjTdD7Z7GJKyvJdFgiY2BNr2BNhvPdHCbjEcfkvyjGOotWFCrh8tRqWSsAGOWxzDs1t3gjhOjhEIUj79Y996jsPjJ4ivlBY69F+JmpgMTvU8TcHtO8TiU0mkdqLabNXkxtnEYqnUfE4NsGyVXpqjkkuot6eoHG46DbSdmK8Lzs4MOOW9M9npeErmykyrUW5IWviLXO4NUZwvcM1vZLFjqgCH72g/OcDZ+ENNCGa7NVr1T2GpUZwvsDAeyZM/Zqw9G1MVRqhq0SFun0iu19wK3GYcRdV17Zlks2VSwUseqtsx4WFyB4meTrnFY7a56X3LZ9HkfLfk2cHiCUW2GrkvRsNEO9qPs3jsPYZX6FXm2Dgar2bxxE9S5Qcodm4gVcBinag4Ns1RNKNYaq2dSVFtONiCRPLa9EozIxBZCysVYMhI0upG8HgZ7fw3PkyYVHKmmvPuvP9mCa2u0W5T4RyNP1R3D4SUrfZ666CcPbP1v9q/nO5OHtn63+1fznUezHrf0/uaEI4rS08Uciu6OJd0EkrwihBB3RyRqfbJ5Xh80Kn2yeV5aISk9z5nJ5Kv80an2yeVofNCp9snleWmAgfM5PJVhyQqfbJ5Wh80Kn2yeVpaTAQT8zk8lW+aFX7VPK0uPJKlh8FRKtdq1Q3q1Amht6qjW9gD4kzXheU5sMc0NkujmWeclTZYG5V4IVUotXyVKmXIro6hrnKAGta9+F50XXWeU7dH/AOhg/wAeG/8ANPWnF55WbDj0GSDi3Uk7s5xztuzFaCsQbg2I3GEdp6Nmg3qW0h/ENekagyT7SXgCT26Cc60Jb60qoq9GN2TrVixufYOAkIQtKm75ZYqXBt0doMNGGbt3GZG2kOCk95AE0LwBliyzXucPFF8mSrVLG7ewcB2THAmErbvssSSATKjg6Bgbb7EG3fI0hreeDJiHpVmq0nalVFRznQlXBzG4PSL8DpMj0vz8pY4yrb9+WZ8uTaWr9pmxTSxQxQH0eJChj1a6LYg96Kp/taU19AewGXehy3pYug+D2muVXFhiqY0Vx6tRkA9Eg2Nxpv0Eo9ZbKwJBsGF1vlNri47J7fw/1YY/SzLmPF+zXsZJ03aL5R2ccq+kPVHA9Eyfu09Ye+beH9RPwr8JklTXJrWWVGh+7T1h4GVvb9HJWsTf0FPZvMucqPKj/iP+mnxaTFcmfU5HKFM5EIjCWHnDkV3SUWUdHugChDJ3Qgng9FEdohJSk9MIoQgDEIhHACBhCAVjlBUC47CuxsqNh3Y8Aq1rk+AM6m1/2nO1emMOOawyVkNR3A5yugYZtD6i5b9vdunD5YfXp/SH/c0vvIbk3hqmzaNX5PQavUDlq1agtZr52FteFgBv4S6emxZYxnkV0uPHJVudtIsVZ1UZiwAuBdiACTu39MV5r4nYOKe169EhdFBwlMhR2XvaNdjY/wDzqjuw6fpMODRyxw2uV/1+TRHPXsZ7xg3mXB7NxCkGpiucHFfk9JQfbCrSIdsqmwItYHoB+JMsnicVZZDLudHj+0/2i1auKBbOMClQg4ejVNCpVQXHpVl9IEmxsLaads1KfLOkEpj5PXNRCedqjauLU1QQwAsLhbXU6dXtnp+D5JYGi7OmFTOzFizg1CCd4Ge+UdgmTEcmsDUbM+Eos3WNFLnv01lizRXCRy8UnzZz+QmPr18GKta9mqVOZzMztzQIABc6tqG1PC0sUjSpKqhVAVVACqoAAA3AAboq1dUXM7BFG9mIUeJmaTt2Xrhck5weVfKtcFT9FRUrvoiXsFHXcjcOgbyfGaW2eWgAK4YXPGsw0H4FO89p98puLVqiuXJZ39Ikm5zbxrLceO3cuijJmS4iWfZ/7WKdwK+FdNR6VF1qrbpKtlPxnn+OqhqtV19V6tV1uLHKzswuOGhEwwtN+DRYdPJzxqr75/sxym5dhI1PVPcfhJaSNQ6HuM1nJ6Xh/UX8K/CZJjw59Bfwr8JknlPs0roJXNvbIrVa2emmZcii+ZRqCb7++WMwEJ0czgpKmUv5uYr7MedP1h83MV9mPOn6y53jEncyn5eJS/m7ivsx50/WHzdxP2Y86frLpaKNw+XiUv5u4n7MedP1hLpCNw+XiIRxRzk0BCEdoAo4GEAIoQgMr+0qKPtLBpUUMjmkrKdQwLtoRxF7T1PZCUqCc0gWlTU3RFGVFuSWA4DU39s8zrLfa2BHap8OcP5T0gTvLNx214OscFJM7MJpbOc+kvAWI7Ab6d2nvm6JZGW5WVSVOgErG2+Wi4TEtRag1QAI5dXAPpKNMpHZ0yzyi7d2Ytfa2R/UWhTqOOsALZfaSPAxJ0rISvhFk/eFHEUqdSkcyuMw4G2oKtbjfh2Tk7Y22mFTg1Q+pTvr3noE6SqAAAAABYACwA6AJQ+WCWxbnrJTY+XL/wCsx36kuTVL/HDgnX5aYprhclMdKrmbxa/wnHxOLqVDepUaofvMTbuHD2TEIS9RS6Mbk32yOTW/Abh29MlCKdHJw8dSy1GHScw7jr+vhMBnS2vS9Vv7T8R+c5s343cSAtE+49xkpF9x7jLAek4f1V/CvwmWYsP6i/hX4TLPJfZpQo4oSBYQhCBYGFoQgBCKOCCsiu/WPmMXPN1j4mRAhPPtm+kT59+sfEw59+sfEyEItikT59+u3iYc+/WbzGQtC0WyaRPn367eYw59+u3mMhC0WyKRtbLrqmJoVamvNuPSbUqDcEg+0memq4OoIIOoINwZ5RaegcgtpUFwxpu6I6VH0YgHKdQReW4/qlTZxN7VaRZ8DSIBY6FrWHYP95tTU/e+G+3p/wCosidt4X/MU/Os9GO2KqzE7bujdnMxOyaRrNiQPpwgp5sxF6e/La9v9pkO38IP+Zp+dZ51yx2ilfFs1N81MIiAgnKSBqR4yvLkio+TrHCTl4L2rhvVIPA2INpROWNZWxRym+VEViOsLkj3icNCV3Er3Ei/hCYoZEndGrJjclQoQhO3qH7IqWn8sLxFY7QtKZZJS7ZdHHGPSIPSU6EAjtFxIfJKfUXyrM8JCnLydbV4MPySn1F8oi+SU+ovlEz2ijfLyNq8EhWbrN5jHz79dvMZC0LSNzJpE+ffrt5jDn367eYyFoRuYpE+ffrt5jDn367eYyELRuYpE+ffrt5jFzz9dvMZG0LRuYpE+efrt5jFIwjcxSFeOIwAgkcV4AxwAhETGIAXgIQvACETQEUB2itHCRQAQhFJoDvCBhAC8IXhACF4XivAHCERgDhEI4AXheIwMAd4RCOQBXjihJA4RXgYA4QhAFAwEcgCjhCGEEAIQvCAQhCGAgIQAgBCEJIACEISAEIQgBaBhaBkgULR2hIARWjgJIC0UlI2kAdoQhaAKEdoWgAYCEJIFaBjiMAcIQgBbdFeF4XkAI4o4YQQMAYQgEIQksBC8BCQAjEVoCAEBFHaQAhCISQOBhaEAIGECIAzImOK8AcIXitDACMwhACEIb4ACEBFaSAhHFAFHHCAIRGEIA4xCEhhCWOEJIAwjhDBGMwhIACIRwkgIRwnIEIjHCSAhCEAIjHCAEIQgCMZjhDBGEcIARQhJAxCOEgEYCEJIHCEI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7 Flecha derecha"/>
          <p:cNvSpPr/>
          <p:nvPr/>
        </p:nvSpPr>
        <p:spPr>
          <a:xfrm rot="5400000">
            <a:off x="1619672" y="3825044"/>
            <a:ext cx="648072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 rot="5400000">
            <a:off x="4031940" y="3897052"/>
            <a:ext cx="648072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5400000">
            <a:off x="6768244" y="3825044"/>
            <a:ext cx="648072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16632"/>
            <a:ext cx="4032448" cy="1143000"/>
          </a:xfr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6000" dirty="0" smtClean="0">
                <a:solidFill>
                  <a:schemeClr val="tx1"/>
                </a:solidFill>
              </a:rPr>
              <a:t>b)Tipicidad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504056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_tradnl" sz="5400" dirty="0" smtClean="0">
                <a:solidFill>
                  <a:schemeClr val="tx1"/>
                </a:solidFill>
              </a:rPr>
              <a:t>Apoderamiento.</a:t>
            </a:r>
          </a:p>
          <a:p>
            <a:pPr>
              <a:buNone/>
            </a:pPr>
            <a:endParaRPr lang="es-ES_tradnl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_tradnl" sz="5400" dirty="0" smtClean="0">
                <a:solidFill>
                  <a:schemeClr val="tx1"/>
                </a:solidFill>
              </a:rPr>
              <a:t>Cosa mueble.</a:t>
            </a:r>
          </a:p>
          <a:p>
            <a:pPr>
              <a:buNone/>
            </a:pPr>
            <a:endParaRPr lang="es-ES_tradnl" sz="33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_tradnl" sz="5400" dirty="0" smtClean="0">
                <a:solidFill>
                  <a:schemeClr val="tx1"/>
                </a:solidFill>
              </a:rPr>
              <a:t>Patrimonio.</a:t>
            </a:r>
          </a:p>
          <a:p>
            <a:pPr>
              <a:buNone/>
            </a:pPr>
            <a:endParaRPr lang="es-ES_tradnl" sz="33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_tradnl" sz="5400" dirty="0" smtClean="0">
                <a:solidFill>
                  <a:schemeClr val="tx1"/>
                </a:solidFill>
              </a:rPr>
              <a:t>Sin consentimiento</a:t>
            </a:r>
          </a:p>
          <a:p>
            <a:pPr algn="just">
              <a:buNone/>
            </a:pPr>
            <a:r>
              <a:rPr lang="es-ES_tradnl" sz="4800" dirty="0" smtClean="0">
                <a:solidFill>
                  <a:schemeClr val="tx1"/>
                </a:solidFill>
              </a:rPr>
              <a:t>(Elemento normativo)</a:t>
            </a:r>
          </a:p>
          <a:p>
            <a:pPr>
              <a:buNone/>
            </a:pPr>
            <a:endParaRPr lang="es-ES" sz="4400" dirty="0"/>
          </a:p>
        </p:txBody>
      </p:sp>
      <p:sp>
        <p:nvSpPr>
          <p:cNvPr id="4" name="3 Flecha en U"/>
          <p:cNvSpPr/>
          <p:nvPr/>
        </p:nvSpPr>
        <p:spPr>
          <a:xfrm rot="5400000">
            <a:off x="4499992" y="908720"/>
            <a:ext cx="1296144" cy="864096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336704" cy="1143000"/>
          </a:xfr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6000" dirty="0" smtClean="0">
                <a:solidFill>
                  <a:schemeClr val="tx1"/>
                </a:solidFill>
              </a:rPr>
              <a:t>c) </a:t>
            </a:r>
            <a:r>
              <a:rPr lang="es-ES_tradnl" sz="6000" dirty="0" smtClean="0">
                <a:solidFill>
                  <a:schemeClr val="tx1"/>
                </a:solidFill>
              </a:rPr>
              <a:t>Antijuridicidad</a:t>
            </a:r>
            <a:r>
              <a:rPr lang="es-ES_tradnl" sz="6000" dirty="0" smtClean="0">
                <a:solidFill>
                  <a:schemeClr val="tx1"/>
                </a:solidFill>
              </a:rPr>
              <a:t>.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3393574"/>
            <a:ext cx="8352928" cy="2308324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es-ES_tradnl" sz="7200" dirty="0" smtClean="0">
                <a:solidFill>
                  <a:schemeClr val="tx1"/>
                </a:solidFill>
              </a:rPr>
              <a:t>Violar el Bien </a:t>
            </a:r>
          </a:p>
          <a:p>
            <a:pPr algn="just">
              <a:buNone/>
            </a:pPr>
            <a:r>
              <a:rPr lang="es-ES_tradnl" sz="7200" dirty="0" smtClean="0">
                <a:solidFill>
                  <a:schemeClr val="tx1"/>
                </a:solidFill>
              </a:rPr>
              <a:t>Jurídico Tutelado.</a:t>
            </a:r>
          </a:p>
        </p:txBody>
      </p:sp>
      <p:sp>
        <p:nvSpPr>
          <p:cNvPr id="6" name="5 Flecha derecha"/>
          <p:cNvSpPr/>
          <p:nvPr/>
        </p:nvSpPr>
        <p:spPr>
          <a:xfrm rot="5400000">
            <a:off x="3527884" y="1772816"/>
            <a:ext cx="1548172" cy="12601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92696"/>
            <a:ext cx="5184576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6000" dirty="0" smtClean="0">
                <a:solidFill>
                  <a:schemeClr val="tx1"/>
                </a:solidFill>
              </a:rPr>
              <a:t>d) Culpabilidad</a:t>
            </a:r>
            <a:r>
              <a:rPr lang="es-ES_tradnl" sz="6000" dirty="0" smtClean="0">
                <a:solidFill>
                  <a:schemeClr val="tx1"/>
                </a:solidFill>
              </a:rPr>
              <a:t>.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2564904"/>
            <a:ext cx="8280920" cy="36004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robo solo </a:t>
            </a: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puede </a:t>
            </a: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 cometido</a:t>
            </a:r>
            <a:r>
              <a:rPr kumimoji="0" lang="es-ES_tradn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manera</a:t>
            </a:r>
            <a:endParaRPr kumimoji="0" lang="es-ES_trad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_tradnl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Dolosa.</a:t>
            </a:r>
            <a:endParaRPr kumimoji="0" lang="es-ES_tradnl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Flecha derecha"/>
          <p:cNvSpPr/>
          <p:nvPr/>
        </p:nvSpPr>
        <p:spPr>
          <a:xfrm rot="5400000">
            <a:off x="3491880" y="1844824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derecha"/>
          <p:cNvSpPr/>
          <p:nvPr/>
        </p:nvSpPr>
        <p:spPr>
          <a:xfrm rot="5400000">
            <a:off x="5940152" y="5013176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411760" y="5561856"/>
            <a:ext cx="6984776" cy="81947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_tradn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</a:t>
            </a:r>
            <a:r>
              <a:rPr kumimoji="0" lang="es-ES_tradnl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intensión de causar un daño</a:t>
            </a:r>
            <a:r>
              <a:rPr kumimoji="0" lang="es-ES_tradn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60648"/>
            <a:ext cx="4720568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_tradnl" sz="6000" dirty="0" smtClean="0">
                <a:solidFill>
                  <a:schemeClr val="tx1"/>
                </a:solidFill>
              </a:rPr>
              <a:t>e) Punibilidad.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628800"/>
            <a:ext cx="4248472" cy="47525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I.- Si no excede de 50 veces el salario</a:t>
            </a:r>
          </a:p>
          <a:p>
            <a:pPr algn="just"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II.- 50 a 500 veces el veces el salario.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716016" y="1628800"/>
            <a:ext cx="4283968" cy="47525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s-ES" sz="4000" dirty="0" smtClean="0">
                <a:solidFill>
                  <a:schemeClr val="tx1"/>
                </a:solidFill>
              </a:rPr>
              <a:t>Prisión </a:t>
            </a:r>
            <a:r>
              <a:rPr lang="es-ES" sz="4000" dirty="0" smtClean="0">
                <a:solidFill>
                  <a:schemeClr val="tx1"/>
                </a:solidFill>
              </a:rPr>
              <a:t>de 6 meses a 2 año y multa de 50 a 100 días.</a:t>
            </a:r>
          </a:p>
          <a:p>
            <a:pPr algn="just">
              <a:buNone/>
            </a:pPr>
            <a:endParaRPr lang="es-ES" sz="5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4000" dirty="0" smtClean="0">
                <a:solidFill>
                  <a:schemeClr val="tx1"/>
                </a:solidFill>
              </a:rPr>
              <a:t>Prisión </a:t>
            </a:r>
            <a:r>
              <a:rPr lang="es-ES" sz="4000" dirty="0" smtClean="0">
                <a:solidFill>
                  <a:schemeClr val="tx1"/>
                </a:solidFill>
              </a:rPr>
              <a:t>de 2 a 4 años y multa de 100 a 150 días.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3995936" y="4941168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923928" y="2348880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60648"/>
            <a:ext cx="4680520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_tradnl" sz="6000" dirty="0" smtClean="0">
                <a:solidFill>
                  <a:schemeClr val="tx1"/>
                </a:solidFill>
              </a:rPr>
              <a:t>e) Punibilidad.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628800"/>
            <a:ext cx="4248472" cy="496855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III.- </a:t>
            </a:r>
            <a:r>
              <a:rPr lang="es-ES" sz="3600" dirty="0" smtClean="0">
                <a:solidFill>
                  <a:schemeClr val="tx1"/>
                </a:solidFill>
              </a:rPr>
              <a:t>Si no excede de 500  a 1,000 veces el salario.</a:t>
            </a:r>
          </a:p>
          <a:p>
            <a:pPr algn="just"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IV.- </a:t>
            </a:r>
            <a:r>
              <a:rPr lang="es-ES" sz="3600" dirty="0" smtClean="0">
                <a:solidFill>
                  <a:schemeClr val="tx1"/>
                </a:solidFill>
              </a:rPr>
              <a:t>Mas de 1,000 veces el veces el salario.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716016" y="1628800"/>
            <a:ext cx="4283968" cy="496855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s-ES" sz="4000" dirty="0" smtClean="0">
                <a:solidFill>
                  <a:schemeClr val="tx1"/>
                </a:solidFill>
              </a:rPr>
              <a:t>Prisión </a:t>
            </a:r>
            <a:r>
              <a:rPr lang="es-ES" sz="4000" dirty="0" smtClean="0">
                <a:solidFill>
                  <a:schemeClr val="tx1"/>
                </a:solidFill>
              </a:rPr>
              <a:t>de 4 a 6 año y multa de 150 a 200 días.</a:t>
            </a:r>
          </a:p>
          <a:p>
            <a:pPr algn="just"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4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4000" dirty="0" smtClean="0">
                <a:solidFill>
                  <a:schemeClr val="tx1"/>
                </a:solidFill>
              </a:rPr>
              <a:t>Prisión </a:t>
            </a:r>
            <a:r>
              <a:rPr lang="es-ES" sz="4000" dirty="0" smtClean="0">
                <a:solidFill>
                  <a:schemeClr val="tx1"/>
                </a:solidFill>
              </a:rPr>
              <a:t>de 6 a 10 años y multa de 200 a 300 días.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3995936" y="2852936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3995936" y="5589240"/>
            <a:ext cx="72008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3645024"/>
            <a:ext cx="8640960" cy="29523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426" name="AutoShape 10" descr="data:image/jpeg;base64,/9j/4AAQSkZJRgABAQAAAQABAAD/2wCEAAkGBxQTEhUUExQWFhUXGBcYGBgXGBcXFxgcFxgXFxcdGBUYHSggGB0lHBgVIjEhJSkrLi4uFx8zODMsNygtLisBCgoKDg0OGhAQGiwfHBwsLCwsLCwsLCwsLCwsLCwsLCwsLCwsLCwsLCwsLCwsLCwsLCwsLCwsLCwsLDcsLCwrLP/AABEIAJQBVAMBIgACEQEDEQH/xAAcAAABBQEBAQAAAAAAAAAAAAAFAAIDBAYBBwj/xABKEAABAgMEBgUIBwUIAgMBAAABAhEAAyEEEjFBBSJRYXGRBhMygaEHQlKSscHR8BQjU2JyouEVQ4LS8RckM1Rjk7LiRMJkg+MW/8QAGwEBAQEAAwEBAAAAAAAAAAAAAAECAwQGBQf/xAAuEQACAQIFAwIGAgMBAAAAAAAAAQIDEQQSE1KRITFRcbEUFSIyNEFTYQUkMyP/2gAMAwEAAhEDEQA/ABPRSwKtWkUWc/4IlmZMIGsAHAAVkSq74xJ5QJUqyWhcmzuRKlIK75vHrJitUBhgEVI3iNj5NbMiRJtNtWQAwS+xMoFZ5qUOUeP6etyrVOK69ZPXMmnF2UQmWn1URwwpxcF0Pp43GV4V5xjNpJkf7dmfd9VXfn8tFixaUmrmpTqAFiXBwzcvSOJ6PuCFLUFkOGqBu3xNJsoluM8HzbjnFdONuiOBY3Eb3yXtLzVy1KCWIcXSRl7/AJMDtE6ZK1K61gkJd0g0qHJxdnwiUhQQEuVJSXG58eOcCbLIusr7y5au9JKefugqUfBHjsTvfITnaZIWsJBmIBDKSk1prGpGdIkl6XJwlTOSd+1Vcoo2LRktUtBKakB9ZVKDfBGToKSwJRibnaVQnzsfHjF0oeDHzDEfyPk5+01n9zM/J/NDhbZv2C23mWNle1xpwhqtCSqugU1TUvnXwhi9ESQOwKahZ3IL6wrU1pxTF0oeB8wxO98ltVrXqtIX2Q4K5VVaoJBvUHapvEMFpm/YnD05IcsA/bpV/CIRoaUkElAV1TJUwpMv+f3PT8Uvvn/YsqW/1aV9QArs0nBd0kn8N7k3e0oeC/H4ne+TibRO+xyP72QHNfv0Dtyh5nTatKGFHn2cV1sfrPwcjEg0TJQ4TLSoygJiSoP1yVMSlYatxqj/AE5m0RPK0TIDhMpCrqTPSSHKiWeUthW6zMM5cz0qTSh4NfH4neyHrZhf6kbntNlFa0OvgzV4xKCv7KXh/nLJjTavDHmIJStCyGpKlsodak3Q99qynaowHEiF+y0qKAiWkdYFzSUoDpUgH6sU7Krzf/Yn0YulDwh8diN75BolzKOiTv8A73Zd2Gv+LnEKlzAziRv/AL3Z9mWtF9ei0TG6xCE9eb00hAHVXeylDDVCsaZTAPNir+zZay60oR1pabdQB1QTdu3Bk7OwrRs4acPA+Pr73yVTaV0cSN/96kb2bW4cojVbl/8Ax8T/AOVK3tnw5RflaPlkhSkpSVm5MFwES5aQLqhvLHeer+9Ex0fLPmpcm4wQKSxQHjTjTfFVGHgy8fiN75Axt8wZ2fH/ADEs+wxGdJTNsj/fR8YNLsKKkJTXVS6B2K1Ow4czsiJVgR5qU4sgXQHFXJ2fqdkXRh4Cx+J3sDK0rM2yP90GOftiZtk7vrIfaLMm+q4AbpaVQAqwCyRz5xDMsaQ90OEsJer2iWvOM6k+EZ0oeB8fid7OnTEzbI/3I4dMzNsn14SrKgGgcBgmgqste5F+Q2xKizo9EZZDHPu/SLpQ8E+YYne+SI6amf6Prw39uL/0fXi0bKjJI3ao3v767obMsya6o3ao3v8AO6JpQ8E+YYne+Sv+3Jn+l68WrHbp0wKKepowYqVUkEjAHYYabMnJI3UFcc/nCLVjtCZQUBLdyGwFQFDYXx8IaUPA+YYje+SFc+0AE/UsLuaq3mZqZOHjsxdqBxkEuBQrreUUDEDA/Jhts0kPshdAIUXPopFKUqkGsQTNN4nqw7pJq9BMvpGHd3wdKHg18fiN7NFYrOpUxUpV28EBYLm6RQHJ8Tg0EkaIwBZzezVggsSWTuyc7oBStNBE+8Q15PVjWwNFA3m27o00q1vdN1mvkMtu2SXGrQh8axuFGDXYjx+J3shToZwCCKlu0+BuvRLM+YiGZopmwclIAvHzgCME7DnBRVrJILABJUpgSxcu2FGrtivOtQaoGKVdrG6AGNNYU3RvQp+ET4/E73yUDYAx1k6t19ZXnEBIGriSWqxERzbHdcKxGw0ZgRiN8Pm6VdRN16yyxVUmWQpybtSYp2m1FdSANUChLODjWuFGJyhoU9qD/wAhif5GWjo1TgC7gSdbssAa02KGDx36Adx7XnGlwsXYY7IhOkquUByGVWqqJTi1Bq4VxMdOl1NRGN7M1vXjsyveENCG1E+YYneyCWgqJCWcJKmJOXdDZ0haASoooA4BU4fCl3ujljmGWbzYpap3u7tuFIdO0jeBSlDkgAqveiNUgXcjWJoQ2oP/ACGJ3vkYguAYUdQ7VxjkfKlD6n0PaUVKVOLv3S9gppvS5RolNlQWXaJ6gR90XH8WHOM/Z7ImUorV2zQfcSAEpA7hWJ5yBeC1VuhkDYczugVa7Qpe7xPdHepfYjyGO/Jn6sKWafeW+z+tfnOJZqHPdFTRku6n9YtJVjGzrEIQ0UUSn+kpHoInJ4y1C9+VR5RfmTCoMkEjMgZd0RWCWoTr10BgsKvFgUrTdIwJ8DFRGyCwtdajAl+FCnjRuUGLJhrYK1VfdGKVd380CpFmuGqklJAdnxSSBiK0blBSzKxJwVRe5LG6eIbw3xThfcfMTXWxGov8Idjv/pESkij1pdLYlBeo31p/DFhX3sRqrzdA7OPzQQwk5hyRX8GXt/MNkARydTW7XUulspkuZmNwvBn2o9GJEfV3QnWMjWQ4pMRMqoGlQHO5irZCQSCMDdw+9LWP15K3Q+Wgi6EkG6XQ4dwWJfbj7YG7jZargCUMerImyicSFMVJPpNmMNWZtixZpRTRLMB1sunnEpvJwqRdwFNVW2I0yiGCW1TeRnsvJJzZuGqdsXpckqc0qSqXTzmF4UFRThq74EuEJSUlDOnWPWBme+xdIp3U2p2RXUQvEi7M1qebMS9AwoDeZh9oPRi1YbC6SQU6ynFMJmsDhljht3ROJFciCaUxmawyG84ekdkEHIG2hV5yVD6wvMZOCgaMwzd6eluiotRLXlAXmExkijFN1m3saVoNsEdLaYkSlFJXfWGcJSKqzc4Du2xlrX0pUcGAzcAkmmLYMww5mBLNhoIeqlAOwXSgSAm6xwfVFMdUbYrTJhTrBdWu4UCAGHsbbQwLs/S0KIE00zIHBnGyg3wZllKg4W4INQMmLD2UxpC46omRMSsO+RApUdrk4y3mFMQgYHBwmjY3nzo7nnAW0qU5CVnNIFRqsoF9lSR/EdkUCWa6o6urL3hRN4mtCXJ/iOyI7mk0dKgJmqSyVESyBV1K1zux8YbNVV0miaS96izn39yYaiYzgVu6qDtJa8fndHLzO3m0Q2aiBePzsTFMjClmAfV7LemQCfYa7k7YklbiaYNtz+dw2xEaYHss29RxI+chE0rceW04n28hAjOqo7PTCnM78Py74arde3e/jx3b4eqmBNMPFz3e4bYaNz07O/b87otiDVYUenZ8X4xxYrR6Ycc/kw8BsH+7xq/zxhpGx93Eu/zxigH24Bquwx3n+vvigsek/wB7waCdsAYu7DHi/wA+MKxyAAFKDlR9gJ9gPKMtm4lazzbygSHuKBI3HD2GNjom2JMs3VOkFg7uM2rAQSXD047sW5GKC1kE9WooyLNXuaLGVmGjYLtRinNnExlCViomLfj7otSrbMILrAYejrHhiPCOTURMoZMdubTAuTMJxmK7rvwiUEbVK3FSh7DDOhlCBUhIc+JYeMNXayrsJJ3gU54RBJmIH7uvcTzMWTbU7D7Y3deSWZB1KjVQfiQPZE6UFsWGxIjhtiNp5GOTLYl3BpR8qxVJEaZMkQo5LU4B2iFHxpP6n6n6BQdqUfRexXUsmcmUlBUVh1MHutRJ4dqIrVZSkse/dGj0dauplqmrT9Wkki6AFKIxBUcsKb4zc7TRtEwvLSgKqlKAGSBkT534o7VJ/SjyOP8AyJ+pa0ekEgGgdjw76Rt9E6J0VMUTMnuhAAIVM6sPW8XSElXm4GPPZk27LW4dqNxpFXQ0xSZqkqFQHY4ZZbY5Dqnp+l/oEuW1lAerFKVFxsvKcnGMdpG0KURqMkBgZhY4UZLgkRWtExSy6lHgklIHDOKdpswIdIq+OZemJ74pGiK1KJ6xLsBdIIALC9rHCvOCNkU/b4L/AA4A8cMYjVZSZMklJCkCbIXRmT25at4+sVXdANFtWk3StDgXVAqU5yqAn5pFOOSNWgvjie1vljD53jZDw2NCTXjL/V/zboyibdMzmIwY9vWFcWTvMPRpBdHmpNCMJtRsOrhUwJlNNKSVKADUw/Bm+39YvSUNVJG1FMQGemeD90ZCVbpiSGnJp9ycXFKFk4bt8WE6Tmgg9ekMXH1c7dTemgpAWNpYrO7BN2vYcetxZju1d8FxZQE6t0Am7LpmkOo4YU4asedSdLzEtdtADP8AuZuBamOFBSLKdOTzQWg7ms8wtj97DdAWZ6bZ5TDVul3SkN5xe8eGOFKKjF9LekZlzTKlKFxAuqWKKdQ165Gpw2mKdl6Q2tJBTNVQEAfQ5lAcW12GfOMtaFKKlqUCSouWDF96fdENRiVrdNcuD874om8TThFlaHIDVOQpF1ejroByIBao9vfGW0jkSA67OYv6A0uuQtnNw4gbciN8WZei5iqhJIbOvjlFS1aPUhTEQU0JQf7Rrpir1QpyXA2AOrlQ57VRVmAAApLkEJSWyoCdxcqgLMnFF0FcxNGAQlKtr4kNjDETqDXnUcDUl0d/v742cThYNSiBhVtVOVaOo/OYiusMTXs0H4jdJIr80gX1+GvNo/my88fOhnWGmtNpUUl/zQFgnMDPXs0G9RzG1seUTyJgA2EU3F8eOGO6ARWcjMoXwR/NCKqdqZi+EvHnAmUNzZyUuX7NE97vxb3REuaA7HCie/H53QG714uf8PHnHDxXUv5nxhcZQoi1MKk6uHEvl85w9U5IwOGHE0z+cYDrBzK61rcrsOMcmINXv7+x8YDKELQsGj0oSH2/PiYklTD2SaBTjvJI9pgQS+aq/hi5YphUUoBN46rkDM0NIGkrBkq1Wyp7P0gepIcgN3xLOCpaly1EEpJDtiQWwjibPmoQKVTKVkUxDdJxEGLoIYUbBoZMlPXOBCpJmkYJ5xal21OaOURJRXD2RZEoZo8YA6Lag4AxPLt6U1aIkSKhkiLM6zKKD2RQ7YAhmW/rEv5vdFCeajAiH2aqQe/whq0JFCpuG+ADUg6oYNQU2RyOyGuhqBg1X8Y5HzJd2e6ot6cfRexcteh7YuxqnImtY0qabLvAecm8brOcU55RnZNhUq1ASdZLk0zSaZmuMewdENGmfomfLvABfXJqHqUBs9rR5rKsYEqxzU9ormy1blIKSmv8QjvU19KPI478ifqU7SKK2gOx2prV4mtFna0ImAj61FEh3oK7RiNsXJ7KWVnBTqO2prXvhhlhMmzqP/j2ibKX+GZdKS+xus5Rux179CUSEu6yEji59Ue9o7NmapKAAHqpQHg9G4PhAu1WgoF9CL7lQ6xRJl3kdoJGZFOcEp8laetQpfWXpamURQjUmpKRgnUpTftimbklnkP15KlTFy5cxShkQhkrY1dnfuhaB6Gi3TF3FBKroUxID5FtU7oG9F7RdnywTqqK5Kt6ZybtfWfugr0R0mqzTpay4KCULGJYEpWGOJZ/CKUPJ8j037VPrf8ASJU+SGZ9qn1v+keqSJoUhKxNBSoAgsliDhEwlq9PwTAljypHkmmD94n1v+kSo8lK/tB6/wD+ceo9Ur7Q+qmF1SvTPJPwgSx5onyYLDa6PWL/APCLtn8ni0+cn1/f1cb8SlemeSfhHepV6Z5J+EBZGSs/RedL7KkDisn/ANBHlPlC0UuzWtQUA8xImAowrRWI2iPoLqVfaK5I/ljH+UfoybRJE5BK5smoDJ1kHtigBORHCMtdDce55HojQJmLQtZpQs1Y2aei8pYKyMMBi/w4wN0MCoADCNGLQEIUZi7iQHbM7mxMfOlUblZn1YUoxjdAi1We647ozGl7OC14YYN7408y0Ca5lg3BQkh1eqOz3xV0lokCWXeu3GLFuLuyVIxqLoBNF9EhNWhS5t0KywABGrUPViDGxPkiB/ejx+EDND25KLJMvtdlgO+NAQkJ5J5QZ6HeUqRMEuTaVLkqCQOsUpJlEgNVTOl99N8dqhOUrp/o6WIpxiotEQ8j4zmjx+EcV5HR9qB60enSLq0hSJhUk1CkqSQeBAYxJ1H3lc/0jsHVPLV+R+jCclvwnvzxhh8jQP78eqfjHqn0cekv1jHPow9JfrGBTyv+xof5geqr4xz+xhP249Q/zR6p9GHpL9ZXxhfRR6S/XV8YCx5Z/Y2nO0flPxh6/I6k42j8p+Menqso2r9dfxjn0UbV/wC4v+aAseWHyMS/8weX6xR0t0GGjpcyaFoWlUuYnXooKYBAQMzeKT3GPQOl3SGRYUArK1zFdiWJiwS2JJfVS+fKPI5+nVT7TKm2lSrgmpJYlV1LuyQdg5xbE6AedNC5kxbYqJByxL99YYpUX9M28Tpy5gwXMUoAhiAok1bjFGWnxjJRtYkJOx3EdunbCIIG1oEIzqmLCZwOUMUabYdKHdAhPLWYkVNJSQNnuMMQmJUnHZUcXEAAZYN1hQbczWHIlgA5/J5xJean6wuHsgAtIGqnKg9kcjlk7CeA9kKPntdT3VG2nH0XsexeSsPYSP8AVX7Ex5xp/RqpH0yzsxkzk2mV+CYAFNu/w/VMeg+TGcRYi32q/YmBHT6T/fZE1QZM+WuzL2ZlP/I+rHdpfYjyOO/In6sFaA6MqtYvoASkpCnU7MsXgBlR27opac6OmzTLTZVKC+tkInpLM6pZYhnOQXzgp5MekUyV1lmmK1Zb3QX1buQ3fCF020t1loss4hKbqlIZ9ZSFtUjZQ+tGzqmOsMnrrDMlUeWetR/xmZbLp/gieXPC5UiYN8ojeHSPyqSO6KMm0GzWxMs1l9YpChtSo3Vc0qjiSqSqbZ6lQnJWghiNW8lVcnZMVkuBw6b4T2gyhxTGms0kWi1KKCLs1aZg3FSQqaOKSVcoDrlJSSTiouW35P3xs+iNmAmpDDVlKUw2lkv+ZozcqDNsQZcl0ksGSmuDnIRe6PaYXZFpRNKjJWRVWCScwXoHxEQ6cWmXKQVVAWkkbaxm9N9IFJDFIN9Lm8q8NYXhdAFGNMcqxlM0e4JMIx530U6aAGVZJpaZdASpQZKiz3HJdwMCcWjZC3K3RyIyEo7A76YrdC+mK3QARhsxLgjaCOcUDa1boitGk7iStakoSkOVKLADaSaCAPHjopVntCpTzCmXMIJvm9dByAoDdY12wYs6wu8FhygpZ6uk7WFf6xd6U2uUoi1ypkuYhZEtdxSVC8MCGzYMeAgdY5iBMWpRZKkhmq5FWjoVU8x9TDOLiHtH6NSh5ibpSpgpNE9nAEjFoodJbQkg3Q24F3i3o+zsha1qKQwugnE4lhAPSbY4xxNvoc9kr2MfpaUopKATddJIyerE8HjPzLOUrKcwWPujcWyzvKWvImm8Jz9sZnSjCbMONR4JEdrD1L9D5+Ih+yTR3SW2SJYlyrTMlywSQkEMCS5anhBmx+UnSaQB1yVgZrlpJPEgB4yrAVNSfmkTS3OPKO2dS5sv7VNIgfuOPVn+eNZ0U8qsuctMq1IElaqCYC8onIF6o8RvEeSkRFMliFgfU4MJ48L6F9PJtlKZM5ZXIwBNVSt4fFO0ZZbI9cl2xRAIU4IcEMxBwIIxEQBYh4EdJtOJskkzCLyjRCdp3nICB3SDpIiyS+snTClwbqaXlkB2SCKnw2xi7XptdvVLWoGXLA1ELIdziotQ0YD9YzOWVXN04ZpWMdppU+dNVOnuVKLucKYBOwDIRTtI1DuqO6PSZtlRcCVgEEcX4NnHn+npCZSiEqChUs9W2GJSr5001Zm61DIsyd0DQXGOcTy103wNRaQ118vmsO61qiKcAWSBDCPgYhs9qBiVRBgUYjYcolUqjxVnKYiJELeNELMqY5i/IVVgA2+BqUgUdoIWSAAs1DKPE+0wznFm2JF9QcipisoFwBXGACtl7CeAjsKzjVTwEKPnSfVnt6T/APOPovY9b8l4H0Iv9qv2JiTynWNJsV5wFy1oWirEkGoH8JPKPOtFTiEMDmfdFifaSBedyKgdzHwMdmnL6Ujy2Oj/ALE/VgXSlrXJtSlymBnywoFnulQdTPgXvcoEaTKryVqJUoYqJcs4OO54KaSXes8mfdDy5lxTbC52/jhmlmUnJycPf7jxjmOkFNL2JCrk8gFygl83JQClixyeB9vosMAKe+JtGz79lRercvyy+xQdJ7lJeHWqUSAVBiQDWmMRpmu4GUAZjHCnjG46HKH0pQD0kHh2pZjFLkstzmR8I2PQstbFD0pKhupdIh+jK7hTpoopspUnEKSRzpxjM+U9IRMszGpl6yWAA1nDDayvCNX05lE2GaMS1O6vujzLpZaLypLklkSyCS5qEnE98RM2w/0isDSkKQdaWEKChkKZ7UqungY9c6C6aFsscuaQOsDomBsFpornQ98YHquts96molJUKVSRdmMMw14/wiM9oKcuzzFovKSlalJN1RH1ksDYfOlmWrnGr2MI9/6sbByh3VjYOUePftJX2q/WV8YQ0ir7Vfrq+MTP/RrKewXBsHKAPTvRq59gtEqUkKWpGqNt1QVTfQtGAGlD9qv1lQD6SdKFy2RKmrMwipClMgc8YZhlMStBcpIKSDUFxUbQc4O6M0qpN0KJDNWheAalkl1EqJLkkuSTiSTjEqbQN/KNSpqS6iE3B3R6XYZipqcVKNGqUJA3ufY8DtKkABBIBOw4DMxj7NpicgXZalAcB4PhFO0TVqJKlGuJJLmOt8M79ex3ZY1NdEafSmnUhHVS6lmp2U/ExmJ1aY/OZiJL5OfZEqEbeQwjnhTUF0OnUqup3FKR3nbl3RYSIbHXxjlOM5MMWbPoyYvK6NqvgIvaLsTa6hXJ8oJ36tGkrkBsrQSR2lk8AB7Y0tg0vPkyUSJc5aZaXugEBQByvs7boGNDjSGUorVZkrVfmX5itq1qV7TEyJjYP3kn2xGidEiVgwcIvuVSa7D51pUoMTyoYz1q6Ny1kkzJvMexoPKlDL3vEa0tE04rsWU3LuwDN6OtKCUzHukkFQrVnBbgIrK0BNyKT3n4RoVRXXaEpFVhNcy3J4ZEZAMrQUzakNvJ9ghTbHPRikkbUi8OQrGifzh+hESs0LIhkZtkmu+3a48CIh1xi1NsayaHgdOkh8HGzHlDIAVKt2VC2D1glYNInAoOOx/ZHJliSRgNx/pA9VjZTJWyme69WhkYLlsWCsmrFto9sQTwwDVhirKrtXySMXGyuMRSjeID4lsNsYcWhdMN2fsJ4CFHZSLqQNgaFHzZRd2e5opacfRexpuj0iQZRM1ZSq8aXmpRqNF42Sxn96WO8fCBuhNGqXKKgkkXiN1G54xenaEUgOUltuXPCNxi7d2ebxjWvPou5lhJdNqs7u4K0tncq47ngfZZwMpKjiAx201TBe1tKtaDkaHgaHCAMyQUTJ0nBlOOB+fGO6ndHzX3LWhC6ZyMCQFh9xfCL1jmXpZGJQQf4VfrFHR5uz5b4F0HYLzs8Ps6yicU5KdPOo9givsZ/ZKDr8SPA/1jY9G7EUWtC8ElCk1oSbpcDaxTGXVZrpCpmqPNHnKL5bBi5MEdCdIVTrdZpcpN4JmKvqAolASQoJ2gO5V3Rn9GkbvStiM+QuWkgKUFMTglmq8eQdMLOqWqTrA0uqYiikqurB4KePZUWvVmFIc3rqd7D+b2R5Tp/RwTYETMVfSJgUSHJK0CYquP+IhfjEKzT9D5v1UkE3r0uo4i6oHl+aMt0vsypE5C66prvMujttVLKY1nQYpmWEqCU3pKr14AXmcBb8UpSe+IPKBYyZfWZsF/xSzcX+Up9WNNdCdLj0aJC3ZdAzEpYFw4YvUQ9Ogv9Qcj8YNeTKzSJ9hQJkiUqZKWZaiqWkkgayCSR6JHKNh//P2X/LSP9pHwji05eTeaPg8d6Ro6iVeCgVKN1IbvJxyjGBL41Ob5xu/KzLlS7RJlSpaJd2WVquJCXK1EB23J8YxDRzQjbuYm0+xwJGyOEb4eYaI2YOXYQQIdCgUQpCvQiYbAXHgxe0dZr2uWugkM4dwAcMWqKwPEGNGS2Txr8ItrkCaRSOgVEKQMRDlCORAddhorDwqG3tbjFFxvUtDFSd0Wr8IwJ3KBs2Yx8ecdExW0vsUHiwUkYRwkHtBt8BYhM9sRy+EVDYkqW6rzMoMC3afNjnlF5gzKzziO8xGz4RH1HUllSAlCUpFAAnkGrCTLLD5w+REgLYYfGHCoPcedPdEKVSGMQzJUEFS3DERGuXAA8JpA1NjectTsHZJ4D+njBlcsZ50PuPujk2TzZJ8KfO+HcMGWmTdBOBbm9IitEuztL6q8Fsm+5fWbWIpQPlFzTJeS42p7q1gRo4kzUv8Ae4YGMTXVBOyYZlig4Qoc0KPmytdnu6H/ACj6L2PRugKv7rTHrF4tsTgaXTwOUEtJLCFJo9avR6VYKqng5EZLox0jkyJKpSyUqJUo9piCAGICVPucR3THSaQsDqySlqkpUk0OCgAxbaI7VP7UeRx35E/VlXp7oq6EzpfZJvcKP7ozdvkqmT5CpdVT0pSBSqsKk5uE7MY19g0zKnINmQuq0kyyQwCs0EkZ1jOaemsSQm6qzTUlqMDjRsqDnGzqNfsEz5akoWCdaWqgfEhTKJ2klm2QU0jZXSLQOySkgBnJLFtwG2JvoJn2s9X2Zhv7AAtKVkk7AC/cYH2mTekLlk/4UxUvil2SeDV74MP+yDS1uNoIADJqkqcOtaQCQGwSH76xoPJtZChCZiUtNWooRMOaFJuqABLNnxEQdHOjZXJ65aSiWkulN1r4AIKixoh3DtkYI6Y0oEo1RdKEns0ajADZWneYBJm9TLA1B2Uij73b384wulJANktUo06u03gdylXyR3TVjujX6Cn9ZZ5KyCCuWkqrmRXHeDGR6RSmtFsTh1ki+nZeSFUIGPmDiRGV3NtEnkjm/Vz5KkgMoXjtvAprupjujRW+zdZZVgtelqumozASrxUo/wAMZ3oKBK0jNlnsWiziYnYRqkN3lUaNOhVzlT5SFXTMSk3iSHKVVonEVCo2zKAnkotPV2hcgmkyWlQGxUlSpZFc7rGPVgY8W0PIVZ7fJWST1c1KVPjdnvLU/wDGR4R7TFIeEeVSa+kZv3US0/kCv/aMeFwd6ZWgzLbaV7Zqx3INwf8AGM0HSWiohcSuOExEDD70Ug5KocTEQMImBR5XCvQwKEPBgQklpcgbTB6Um6ptjQJ0Wl5g3Vgwsa/H3xuHYE7sQcj8+yJiqIyHS2yGyBeYEscOIpGwSKVmDxiOYuOzUAxWUbtCXBgZL8tQNYcIo2csSKsag5RZ60bYFRKpPzzjo2YxF1ojnXp2xCj5ymDRSKhtGPtp8ImmWhJ9kUgNbKBGXkrcDlCSvEbt/GK8lTp74ffqDv8AbEKWEqPyYZ1tWOEcWrEQwGAHlQOJFYjLUDkkMH3CJQYZMgCrbZBUlgRVjnlsaKVksZSpyxZ8CTk2yCpk57cnjssnYO7KFuoKqoUdXiYUfJl3Z7uh/wAo+i9inag5y9hG8Kr4iKkwVrntoTjVKkmvKL1o34cxhgU1iiuaMi3AjVqKlKmcd0dul9iPIY78mfqTaPWROlqdjfTUsMwKKADmuBjQ6Zs56wEur6TIerPeRiKbNUQO0VopXUrtJQRKTeAUHCVTEpJqGFP0h2n+k4EuWiWlJKAVdYzkdbrEJBGVI5GdVdi1ojTgl2UBAPW3ShSrzUClMAnBmaBVntJCp98HXDF6KvBi7bAPbA1U1V28pQSSq8S1WJZgBmaRJZpjm8pzUkuSSczU1MEuob6Gm0DbCmdZwVi8pQQAaBQwU/3br45wZl6IlXZ5nstMqWqYEJULyikKIbgxLZUjEWpJE0pUEm+FAEjBgDq7KEwe6NykokpmFSLq0z0FIxJXKVLZgMXVeL5JjLRYs9D6PWrrJCFtdcA3cWfeMqmM906llE2VNTsKDsxCh/wjvk00glVnMklXWyybyS9Egi6RkKqNN0FemSv7uVBtUpUXF6gUCXGdAecZNAOTZVy06OtSE9lC7Op3oylXGbHEiNBoufM+lomzU3L6koupJADC6nOuMYibpxUyxzklRC5M+VPSNiTqKw2EoJbaYL6EM+ZLE6YNQLSQpKwpeqpJqDhniKCschOhrrfJkSrRaBMS5mS1KTxAM7m6XHCNLYLWJkuXMGC0pVzAMY3p/OuTLPPIIGreFDq3risPuzIJeTa037DLSTWUpcov9xRA/KUwRDxPT8sy7XaEKxE6a/rqI9ogXOQ9I1nlZsBlaQWtmTOSlY3sAhX5k+MYpSuUaMskBIpDgqIUKh4MCDyqGqVDVKjoEUEiBExweIXAhhWVRGULaFXrKPD58ILTxrCAuiKXu73wYvOAd7Ryx7GX3Lks14iOSksXPziYbKU6fnKJ2D/PznFCIVB/jEK5ZwNRn+gi0oHKIyYFK9kQUlqt4iJyI6iuNCInlAEU/SKQgCY6eETGWYiVviFIZjbGihfHB4uz6xAiVsHeYpkilTmNQRgebj3eMS3/AHGHplUqXiNMo5EV24/OPKIyotLXWuyGpEcXKN6mGUTSpIatYFGJBMTIS2fhCJbKGKO/54QA5ZDYAiKk2dsw4+2JFKzflA9ZBUAo0JALb4Bk6C4BjkSTBU8YUfHl9zPdUZLTj6L2GKDhjhsholh7zB9oFY5CiJuyDpQbbcVwidU5SpfVKUTLqbhJu1DGkVlWVBxQk9whQot2TRp7Vwh8ySlQZQBpnujnUpZrobhChRLsaNPauEOWkKa8Hu4Pll7IdLWUi6ksl7zDB2Z+LQoUW7sXRp7VwiWzWpctRmIUUrVQqSWJFMTngOUTz9LT1pKVzVqSaEFRIPdChRbszpU9q4RSGf3hdO8Uod1BFizW6YhJQhakoOKQWByw7hChRm7JpU9q4RLatKTpqQmZNWtIoAokgYfAco7YtLT5QIlTVoCiVEJUQ6jQk76CFChd+SqjT2rhEGk7UueQZ6jNKQySvWYGpZ+EUPokv0E8hChQzPyXRp7Vwh/0RHoJ5CO/Q5foJ5QoUXM/I0KW1cI59ER6CeQhCyI9BPIQoUTM/I0KW1cI6bIj0E8oX0VHop5COwoZn5GhS2rhClyEpqlIHARJuhQo1mdu4dGnf7VwjqZh2w7rDtMKFEzS8jRp7VwhGaraYaZh2mOwoZpeRoU9q4Ry+dsdRMIwJEKFDNLyNCltXCHdcr0jzjipp2mFChml5GhS2rhDCYV4woUM0vI0ae1cI4tL0NRDUywMBChQzPyNGntXCHBMPTMO0woUM0vI0ae1cI71h2mGqWdsKFDNLyNGntXCGkPDFSU7BChRVJ37h0ae1cIeBChQo4pdzn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07704" y="260648"/>
            <a:ext cx="5328592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f) Imputabilidad.</a:t>
            </a:r>
            <a:endParaRPr kumimoji="0" lang="es-ES" sz="6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67544" y="1700808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6000" dirty="0" smtClean="0"/>
              <a:t>Cualquier persona física que sea mayor de doce años y que goce de plenitud de sus facultades  mentales</a:t>
            </a:r>
            <a:r>
              <a:rPr lang="es-MX" sz="4400" dirty="0" smtClean="0"/>
              <a:t>.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3645024"/>
            <a:ext cx="8640960" cy="29523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3600" b="1" dirty="0" smtClean="0">
              <a:solidFill>
                <a:schemeClr val="tx1"/>
              </a:solidFill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s-ES_tradnl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426" name="AutoShape 10" descr="data:image/jpeg;base64,/9j/4AAQSkZJRgABAQAAAQABAAD/2wCEAAkGBxQTEhUUExQWFhUXGBcYGBgXGBcXFxgcFxgXFxcdGBUYHSggGB0lHBgVIjEhJSkrLi4uFx8zODMsNygtLisBCgoKDg0OGhAQGiwfHBwsLCwsLCwsLCwsLCwsLCwsLCwsLCwsLCwsLCwsLCwsLCwsLCwsLCwsLCwsLDcsLCwrLP/AABEIAJQBVAMBIgACEQEDEQH/xAAcAAABBQEBAQAAAAAAAAAAAAAFAAIDBAYBBwj/xABKEAABAgMEBgUIBwUIAgMBAAABAhEAAyEEEjFBBSJRYXGRBhMygaEHQlKSscHR8BQjU2JyouEVQ4LS8RckM1Rjk7LiRMJkg+MW/8QAGwEBAQEAAwEBAAAAAAAAAAAAAAECAwQGBQf/xAAuEQACAQIFAwIGAgMBAAAAAAAAAQIDEQQSE1KRITFRcbEUFSIyNEFTYQUkMyP/2gAMAwEAAhEDEQA/ABPRSwKtWkUWc/4IlmZMIGsAHAAVkSq74xJ5QJUqyWhcmzuRKlIK75vHrJitUBhgEVI3iNj5NbMiRJtNtWQAwS+xMoFZ5qUOUeP6etyrVOK69ZPXMmnF2UQmWn1URwwpxcF0Pp43GV4V5xjNpJkf7dmfd9VXfn8tFixaUmrmpTqAFiXBwzcvSOJ6PuCFLUFkOGqBu3xNJsoluM8HzbjnFdONuiOBY3Eb3yXtLzVy1KCWIcXSRl7/AJMDtE6ZK1K61gkJd0g0qHJxdnwiUhQQEuVJSXG58eOcCbLIusr7y5au9JKefugqUfBHjsTvfITnaZIWsJBmIBDKSk1prGpGdIkl6XJwlTOSd+1Vcoo2LRktUtBKakB9ZVKDfBGToKSwJRibnaVQnzsfHjF0oeDHzDEfyPk5+01n9zM/J/NDhbZv2C23mWNle1xpwhqtCSqugU1TUvnXwhi9ESQOwKahZ3IL6wrU1pxTF0oeB8wxO98ltVrXqtIX2Q4K5VVaoJBvUHapvEMFpm/YnD05IcsA/bpV/CIRoaUkElAV1TJUwpMv+f3PT8Uvvn/YsqW/1aV9QArs0nBd0kn8N7k3e0oeC/H4ne+TibRO+xyP72QHNfv0Dtyh5nTatKGFHn2cV1sfrPwcjEg0TJQ4TLSoygJiSoP1yVMSlYatxqj/AE5m0RPK0TIDhMpCrqTPSSHKiWeUthW6zMM5cz0qTSh4NfH4neyHrZhf6kbntNlFa0OvgzV4xKCv7KXh/nLJjTavDHmIJStCyGpKlsodak3Q99qynaowHEiF+y0qKAiWkdYFzSUoDpUgH6sU7Krzf/Yn0YulDwh8diN75BolzKOiTv8A73Zd2Gv+LnEKlzAziRv/AL3Z9mWtF9ei0TG6xCE9eb00hAHVXeylDDVCsaZTAPNir+zZay60oR1pabdQB1QTdu3Bk7OwrRs4acPA+Pr73yVTaV0cSN/96kb2bW4cojVbl/8Ax8T/AOVK3tnw5RflaPlkhSkpSVm5MFwES5aQLqhvLHeer+9Ex0fLPmpcm4wQKSxQHjTjTfFVGHgy8fiN75Axt8wZ2fH/ADEs+wxGdJTNsj/fR8YNLsKKkJTXVS6B2K1Ow4czsiJVgR5qU4sgXQHFXJ2fqdkXRh4Cx+J3sDK0rM2yP90GOftiZtk7vrIfaLMm+q4AbpaVQAqwCyRz5xDMsaQ90OEsJer2iWvOM6k+EZ0oeB8fid7OnTEzbI/3I4dMzNsn14SrKgGgcBgmgqste5F+Q2xKizo9EZZDHPu/SLpQ8E+YYne+SI6amf6Prw39uL/0fXi0bKjJI3ao3v767obMsya6o3ao3v8AO6JpQ8E+YYne+Sv+3Jn+l68WrHbp0wKKepowYqVUkEjAHYYabMnJI3UFcc/nCLVjtCZQUBLdyGwFQFDYXx8IaUPA+YYje+SFc+0AE/UsLuaq3mZqZOHjsxdqBxkEuBQrreUUDEDA/Jhts0kPshdAIUXPopFKUqkGsQTNN4nqw7pJq9BMvpGHd3wdKHg18fiN7NFYrOpUxUpV28EBYLm6RQHJ8Tg0EkaIwBZzezVggsSWTuyc7oBStNBE+8Q15PVjWwNFA3m27o00q1vdN1mvkMtu2SXGrQh8axuFGDXYjx+J3shToZwCCKlu0+BuvRLM+YiGZopmwclIAvHzgCME7DnBRVrJILABJUpgSxcu2FGrtivOtQaoGKVdrG6AGNNYU3RvQp+ET4/E73yUDYAx1k6t19ZXnEBIGriSWqxERzbHdcKxGw0ZgRiN8Pm6VdRN16yyxVUmWQpybtSYp2m1FdSANUChLODjWuFGJyhoU9qD/wAhif5GWjo1TgC7gSdbssAa02KGDx36Adx7XnGlwsXYY7IhOkquUByGVWqqJTi1Bq4VxMdOl1NRGN7M1vXjsyveENCG1E+YYneyCWgqJCWcJKmJOXdDZ0haASoooA4BU4fCl3ujljmGWbzYpap3u7tuFIdO0jeBSlDkgAqveiNUgXcjWJoQ2oP/ACGJ3vkYguAYUdQ7VxjkfKlD6n0PaUVKVOLv3S9gppvS5RolNlQWXaJ6gR90XH8WHOM/Z7ImUorV2zQfcSAEpA7hWJ5yBeC1VuhkDYczugVa7Qpe7xPdHepfYjyGO/Jn6sKWafeW+z+tfnOJZqHPdFTRku6n9YtJVjGzrEIQ0UUSn+kpHoInJ4y1C9+VR5RfmTCoMkEjMgZd0RWCWoTr10BgsKvFgUrTdIwJ8DFRGyCwtdajAl+FCnjRuUGLJhrYK1VfdGKVd380CpFmuGqklJAdnxSSBiK0blBSzKxJwVRe5LG6eIbw3xThfcfMTXWxGov8Idjv/pESkij1pdLYlBeo31p/DFhX3sRqrzdA7OPzQQwk5hyRX8GXt/MNkARydTW7XUulspkuZmNwvBn2o9GJEfV3QnWMjWQ4pMRMqoGlQHO5irZCQSCMDdw+9LWP15K3Q+Wgi6EkG6XQ4dwWJfbj7YG7jZargCUMerImyicSFMVJPpNmMNWZtixZpRTRLMB1sunnEpvJwqRdwFNVW2I0yiGCW1TeRnsvJJzZuGqdsXpckqc0qSqXTzmF4UFRThq74EuEJSUlDOnWPWBme+xdIp3U2p2RXUQvEi7M1qebMS9AwoDeZh9oPRi1YbC6SQU6ynFMJmsDhljht3ROJFciCaUxmawyG84ekdkEHIG2hV5yVD6wvMZOCgaMwzd6eluiotRLXlAXmExkijFN1m3saVoNsEdLaYkSlFJXfWGcJSKqzc4Du2xlrX0pUcGAzcAkmmLYMww5mBLNhoIeqlAOwXSgSAm6xwfVFMdUbYrTJhTrBdWu4UCAGHsbbQwLs/S0KIE00zIHBnGyg3wZllKg4W4INQMmLD2UxpC46omRMSsO+RApUdrk4y3mFMQgYHBwmjY3nzo7nnAW0qU5CVnNIFRqsoF9lSR/EdkUCWa6o6urL3hRN4mtCXJ/iOyI7mk0dKgJmqSyVESyBV1K1zux8YbNVV0miaS96izn39yYaiYzgVu6qDtJa8fndHLzO3m0Q2aiBePzsTFMjClmAfV7LemQCfYa7k7YklbiaYNtz+dw2xEaYHss29RxI+chE0rceW04n28hAjOqo7PTCnM78Py74arde3e/jx3b4eqmBNMPFz3e4bYaNz07O/b87otiDVYUenZ8X4xxYrR6Ycc/kw8BsH+7xq/zxhpGx93Eu/zxigH24Bquwx3n+vvigsek/wB7waCdsAYu7DHi/wA+MKxyAAFKDlR9gJ9gPKMtm4lazzbygSHuKBI3HD2GNjom2JMs3VOkFg7uM2rAQSXD047sW5GKC1kE9WooyLNXuaLGVmGjYLtRinNnExlCViomLfj7otSrbMILrAYejrHhiPCOTURMoZMdubTAuTMJxmK7rvwiUEbVK3FSh7DDOhlCBUhIc+JYeMNXayrsJJ3gU54RBJmIH7uvcTzMWTbU7D7Y3deSWZB1KjVQfiQPZE6UFsWGxIjhtiNp5GOTLYl3BpR8qxVJEaZMkQo5LU4B2iFHxpP6n6n6BQdqUfRexXUsmcmUlBUVh1MHutRJ4dqIrVZSkse/dGj0dauplqmrT9Wkki6AFKIxBUcsKb4zc7TRtEwvLSgKqlKAGSBkT534o7VJ/SjyOP8AyJ+pa0ekEgGgdjw76Rt9E6J0VMUTMnuhAAIVM6sPW8XSElXm4GPPZk27LW4dqNxpFXQ0xSZqkqFQHY4ZZbY5Dqnp+l/oEuW1lAerFKVFxsvKcnGMdpG0KURqMkBgZhY4UZLgkRWtExSy6lHgklIHDOKdpswIdIq+OZemJ74pGiK1KJ6xLsBdIIALC9rHCvOCNkU/b4L/AA4A8cMYjVZSZMklJCkCbIXRmT25at4+sVXdANFtWk3StDgXVAqU5yqAn5pFOOSNWgvjie1vljD53jZDw2NCTXjL/V/zboyibdMzmIwY9vWFcWTvMPRpBdHmpNCMJtRsOrhUwJlNNKSVKADUw/Bm+39YvSUNVJG1FMQGemeD90ZCVbpiSGnJp9ycXFKFk4bt8WE6Tmgg9ekMXH1c7dTemgpAWNpYrO7BN2vYcetxZju1d8FxZQE6t0Am7LpmkOo4YU4asedSdLzEtdtADP8AuZuBamOFBSLKdOTzQWg7ms8wtj97DdAWZ6bZ5TDVul3SkN5xe8eGOFKKjF9LekZlzTKlKFxAuqWKKdQ165Gpw2mKdl6Q2tJBTNVQEAfQ5lAcW12GfOMtaFKKlqUCSouWDF96fdENRiVrdNcuD874om8TThFlaHIDVOQpF1ejroByIBao9vfGW0jkSA67OYv6A0uuQtnNw4gbciN8WZei5iqhJIbOvjlFS1aPUhTEQU0JQf7Rrpir1QpyXA2AOrlQ57VRVmAAApLkEJSWyoCdxcqgLMnFF0FcxNGAQlKtr4kNjDETqDXnUcDUl0d/v742cThYNSiBhVtVOVaOo/OYiusMTXs0H4jdJIr80gX1+GvNo/my88fOhnWGmtNpUUl/zQFgnMDPXs0G9RzG1seUTyJgA2EU3F8eOGO6ARWcjMoXwR/NCKqdqZi+EvHnAmUNzZyUuX7NE97vxb3REuaA7HCie/H53QG714uf8PHnHDxXUv5nxhcZQoi1MKk6uHEvl85w9U5IwOGHE0z+cYDrBzK61rcrsOMcmINXv7+x8YDKELQsGj0oSH2/PiYklTD2SaBTjvJI9pgQS+aq/hi5YphUUoBN46rkDM0NIGkrBkq1Wyp7P0gepIcgN3xLOCpaly1EEpJDtiQWwjibPmoQKVTKVkUxDdJxEGLoIYUbBoZMlPXOBCpJmkYJ5xal21OaOURJRXD2RZEoZo8YA6Lag4AxPLt6U1aIkSKhkiLM6zKKD2RQ7YAhmW/rEv5vdFCeajAiH2aqQe/whq0JFCpuG+ADUg6oYNQU2RyOyGuhqBg1X8Y5HzJd2e6ot6cfRexcteh7YuxqnImtY0qabLvAecm8brOcU55RnZNhUq1ASdZLk0zSaZmuMewdENGmfomfLvABfXJqHqUBs9rR5rKsYEqxzU9ormy1blIKSmv8QjvU19KPI478ifqU7SKK2gOx2prV4mtFna0ImAj61FEh3oK7RiNsXJ7KWVnBTqO2prXvhhlhMmzqP/j2ibKX+GZdKS+xus5Rux179CUSEu6yEji59Ue9o7NmapKAAHqpQHg9G4PhAu1WgoF9CL7lQ6xRJl3kdoJGZFOcEp8laetQpfWXpamURQjUmpKRgnUpTftimbklnkP15KlTFy5cxShkQhkrY1dnfuhaB6Gi3TF3FBKroUxID5FtU7oG9F7RdnywTqqK5Kt6ZybtfWfugr0R0mqzTpay4KCULGJYEpWGOJZ/CKUPJ8j037VPrf8ASJU+SGZ9qn1v+keqSJoUhKxNBSoAgsliDhEwlq9PwTAljypHkmmD94n1v+kSo8lK/tB6/wD+ceo9Ur7Q+qmF1SvTPJPwgSx5onyYLDa6PWL/APCLtn8ni0+cn1/f1cb8SlemeSfhHepV6Z5J+EBZGSs/RedL7KkDisn/ANBHlPlC0UuzWtQUA8xImAowrRWI2iPoLqVfaK5I/ljH+UfoybRJE5BK5smoDJ1kHtigBORHCMtdDce55HojQJmLQtZpQs1Y2aei8pYKyMMBi/w4wN0MCoADCNGLQEIUZi7iQHbM7mxMfOlUblZn1YUoxjdAi1We647ozGl7OC14YYN7408y0Ca5lg3BQkh1eqOz3xV0lokCWXeu3GLFuLuyVIxqLoBNF9EhNWhS5t0KywABGrUPViDGxPkiB/ejx+EDND25KLJMvtdlgO+NAQkJ5J5QZ6HeUqRMEuTaVLkqCQOsUpJlEgNVTOl99N8dqhOUrp/o6WIpxiotEQ8j4zmjx+EcV5HR9qB60enSLq0hSJhUk1CkqSQeBAYxJ1H3lc/0jsHVPLV+R+jCclvwnvzxhh8jQP78eqfjHqn0cekv1jHPow9JfrGBTyv+xof5geqr4xz+xhP249Q/zR6p9GHpL9ZXxhfRR6S/XV8YCx5Z/Y2nO0flPxh6/I6k42j8p+Menqso2r9dfxjn0UbV/wC4v+aAseWHyMS/8weX6xR0t0GGjpcyaFoWlUuYnXooKYBAQMzeKT3GPQOl3SGRYUArK1zFdiWJiwS2JJfVS+fKPI5+nVT7TKm2lSrgmpJYlV1LuyQdg5xbE6AedNC5kxbYqJByxL99YYpUX9M28Tpy5gwXMUoAhiAok1bjFGWnxjJRtYkJOx3EdunbCIIG1oEIzqmLCZwOUMUabYdKHdAhPLWYkVNJSQNnuMMQmJUnHZUcXEAAZYN1hQbczWHIlgA5/J5xJean6wuHsgAtIGqnKg9kcjlk7CeA9kKPntdT3VG2nH0XsexeSsPYSP8AVX7Ex5xp/RqpH0yzsxkzk2mV+CYAFNu/w/VMeg+TGcRYi32q/YmBHT6T/fZE1QZM+WuzL2ZlP/I+rHdpfYjyOO/In6sFaA6MqtYvoASkpCnU7MsXgBlR27opac6OmzTLTZVKC+tkInpLM6pZYhnOQXzgp5MekUyV1lmmK1Zb3QX1buQ3fCF020t1loss4hKbqlIZ9ZSFtUjZQ+tGzqmOsMnrrDMlUeWetR/xmZbLp/gieXPC5UiYN8ojeHSPyqSO6KMm0GzWxMs1l9YpChtSo3Vc0qjiSqSqbZ6lQnJWghiNW8lVcnZMVkuBw6b4T2gyhxTGms0kWi1KKCLs1aZg3FSQqaOKSVcoDrlJSSTiouW35P3xs+iNmAmpDDVlKUw2lkv+ZozcqDNsQZcl0ksGSmuDnIRe6PaYXZFpRNKjJWRVWCScwXoHxEQ6cWmXKQVVAWkkbaxm9N9IFJDFIN9Lm8q8NYXhdAFGNMcqxlM0e4JMIx530U6aAGVZJpaZdASpQZKiz3HJdwMCcWjZC3K3RyIyEo7A76YrdC+mK3QARhsxLgjaCOcUDa1boitGk7iStakoSkOVKLADaSaCAPHjopVntCpTzCmXMIJvm9dByAoDdY12wYs6wu8FhygpZ6uk7WFf6xd6U2uUoi1ypkuYhZEtdxSVC8MCGzYMeAgdY5iBMWpRZKkhmq5FWjoVU8x9TDOLiHtH6NSh5ibpSpgpNE9nAEjFoodJbQkg3Q24F3i3o+zsha1qKQwugnE4lhAPSbY4xxNvoc9kr2MfpaUopKATddJIyerE8HjPzLOUrKcwWPujcWyzvKWvImm8Jz9sZnSjCbMONR4JEdrD1L9D5+Ih+yTR3SW2SJYlyrTMlywSQkEMCS5anhBmx+UnSaQB1yVgZrlpJPEgB4yrAVNSfmkTS3OPKO2dS5sv7VNIgfuOPVn+eNZ0U8qsuctMq1IElaqCYC8onIF6o8RvEeSkRFMliFgfU4MJ48L6F9PJtlKZM5ZXIwBNVSt4fFO0ZZbI9cl2xRAIU4IcEMxBwIIxEQBYh4EdJtOJskkzCLyjRCdp3nICB3SDpIiyS+snTClwbqaXlkB2SCKnw2xi7XptdvVLWoGXLA1ELIdziotQ0YD9YzOWVXN04ZpWMdppU+dNVOnuVKLucKYBOwDIRTtI1DuqO6PSZtlRcCVgEEcX4NnHn+npCZSiEqChUs9W2GJSr5001Zm61DIsyd0DQXGOcTy103wNRaQ118vmsO61qiKcAWSBDCPgYhs9qBiVRBgUYjYcolUqjxVnKYiJELeNELMqY5i/IVVgA2+BqUgUdoIWSAAs1DKPE+0wznFm2JF9QcipisoFwBXGACtl7CeAjsKzjVTwEKPnSfVnt6T/APOPovY9b8l4H0Iv9qv2JiTynWNJsV5wFy1oWirEkGoH8JPKPOtFTiEMDmfdFifaSBedyKgdzHwMdmnL6Ujy2Oj/ALE/VgXSlrXJtSlymBnywoFnulQdTPgXvcoEaTKryVqJUoYqJcs4OO54KaSXes8mfdDy5lxTbC52/jhmlmUnJycPf7jxjmOkFNL2JCrk8gFygl83JQClixyeB9vosMAKe+JtGz79lRercvyy+xQdJ7lJeHWqUSAVBiQDWmMRpmu4GUAZjHCnjG46HKH0pQD0kHh2pZjFLkstzmR8I2PQstbFD0pKhupdIh+jK7hTpoopspUnEKSRzpxjM+U9IRMszGpl6yWAA1nDDayvCNX05lE2GaMS1O6vujzLpZaLypLklkSyCS5qEnE98RM2w/0isDSkKQdaWEKChkKZ7UqungY9c6C6aFsscuaQOsDomBsFpornQ98YHquts96molJUKVSRdmMMw14/wiM9oKcuzzFovKSlalJN1RH1ksDYfOlmWrnGr2MI9/6sbByh3VjYOUePftJX2q/WV8YQ0ir7Vfrq+MTP/RrKewXBsHKAPTvRq59gtEqUkKWpGqNt1QVTfQtGAGlD9qv1lQD6SdKFy2RKmrMwipClMgc8YZhlMStBcpIKSDUFxUbQc4O6M0qpN0KJDNWheAalkl1EqJLkkuSTiSTjEqbQN/KNSpqS6iE3B3R6XYZipqcVKNGqUJA3ufY8DtKkABBIBOw4DMxj7NpicgXZalAcB4PhFO0TVqJKlGuJJLmOt8M79ex3ZY1NdEafSmnUhHVS6lmp2U/ExmJ1aY/OZiJL5OfZEqEbeQwjnhTUF0OnUqup3FKR3nbl3RYSIbHXxjlOM5MMWbPoyYvK6NqvgIvaLsTa6hXJ8oJ36tGkrkBsrQSR2lk8AB7Y0tg0vPkyUSJc5aZaXugEBQByvs7boGNDjSGUorVZkrVfmX5itq1qV7TEyJjYP3kn2xGidEiVgwcIvuVSa7D51pUoMTyoYz1q6Ny1kkzJvMexoPKlDL3vEa0tE04rsWU3LuwDN6OtKCUzHukkFQrVnBbgIrK0BNyKT3n4RoVRXXaEpFVhNcy3J4ZEZAMrQUzakNvJ9ghTbHPRikkbUi8OQrGifzh+hESs0LIhkZtkmu+3a48CIh1xi1NsayaHgdOkh8HGzHlDIAVKt2VC2D1glYNInAoOOx/ZHJliSRgNx/pA9VjZTJWyme69WhkYLlsWCsmrFto9sQTwwDVhirKrtXySMXGyuMRSjeID4lsNsYcWhdMN2fsJ4CFHZSLqQNgaFHzZRd2e5opacfRexpuj0iQZRM1ZSq8aXmpRqNF42Sxn96WO8fCBuhNGqXKKgkkXiN1G54xenaEUgOUltuXPCNxi7d2ebxjWvPou5lhJdNqs7u4K0tncq47ngfZZwMpKjiAx201TBe1tKtaDkaHgaHCAMyQUTJ0nBlOOB+fGO6ndHzX3LWhC6ZyMCQFh9xfCL1jmXpZGJQQf4VfrFHR5uz5b4F0HYLzs8Ps6yicU5KdPOo9givsZ/ZKDr8SPA/1jY9G7EUWtC8ElCk1oSbpcDaxTGXVZrpCpmqPNHnKL5bBi5MEdCdIVTrdZpcpN4JmKvqAolASQoJ2gO5V3Rn9GkbvStiM+QuWkgKUFMTglmq8eQdMLOqWqTrA0uqYiikqurB4KePZUWvVmFIc3rqd7D+b2R5Tp/RwTYETMVfSJgUSHJK0CYquP+IhfjEKzT9D5v1UkE3r0uo4i6oHl+aMt0vsypE5C66prvMujttVLKY1nQYpmWEqCU3pKr14AXmcBb8UpSe+IPKBYyZfWZsF/xSzcX+Up9WNNdCdLj0aJC3ZdAzEpYFw4YvUQ9Ogv9Qcj8YNeTKzSJ9hQJkiUqZKWZaiqWkkgayCSR6JHKNh//P2X/LSP9pHwji05eTeaPg8d6Ro6iVeCgVKN1IbvJxyjGBL41Ob5xu/KzLlS7RJlSpaJd2WVquJCXK1EB23J8YxDRzQjbuYm0+xwJGyOEb4eYaI2YOXYQQIdCgUQpCvQiYbAXHgxe0dZr2uWugkM4dwAcMWqKwPEGNGS2Txr8ItrkCaRSOgVEKQMRDlCORAddhorDwqG3tbjFFxvUtDFSd0Wr8IwJ3KBs2Yx8ecdExW0vsUHiwUkYRwkHtBt8BYhM9sRy+EVDYkqW6rzMoMC3afNjnlF5gzKzziO8xGz4RH1HUllSAlCUpFAAnkGrCTLLD5w+REgLYYfGHCoPcedPdEKVSGMQzJUEFS3DERGuXAA8JpA1NjectTsHZJ4D+njBlcsZ50PuPujk2TzZJ8KfO+HcMGWmTdBOBbm9IitEuztL6q8Fsm+5fWbWIpQPlFzTJeS42p7q1gRo4kzUv8Ae4YGMTXVBOyYZlig4Qoc0KPmytdnu6H/ACj6L2PRugKv7rTHrF4tsTgaXTwOUEtJLCFJo9avR6VYKqng5EZLox0jkyJKpSyUqJUo9piCAGICVPucR3THSaQsDqySlqkpUk0OCgAxbaI7VP7UeRx35E/VlXp7oq6EzpfZJvcKP7ozdvkqmT5CpdVT0pSBSqsKk5uE7MY19g0zKnINmQuq0kyyQwCs0EkZ1jOaemsSQm6qzTUlqMDjRsqDnGzqNfsEz5akoWCdaWqgfEhTKJ2klm2QU0jZXSLQOySkgBnJLFtwG2JvoJn2s9X2Zhv7AAtKVkk7AC/cYH2mTekLlk/4UxUvil2SeDV74MP+yDS1uNoIADJqkqcOtaQCQGwSH76xoPJtZChCZiUtNWooRMOaFJuqABLNnxEQdHOjZXJ65aSiWkulN1r4AIKixoh3DtkYI6Y0oEo1RdKEns0ajADZWneYBJm9TLA1B2Uij73b384wulJANktUo06u03gdylXyR3TVjujX6Cn9ZZ5KyCCuWkqrmRXHeDGR6RSmtFsTh1ki+nZeSFUIGPmDiRGV3NtEnkjm/Vz5KkgMoXjtvAprupjujRW+zdZZVgtelqumozASrxUo/wAMZ3oKBK0jNlnsWiziYnYRqkN3lUaNOhVzlT5SFXTMSk3iSHKVVonEVCo2zKAnkotPV2hcgmkyWlQGxUlSpZFc7rGPVgY8W0PIVZ7fJWST1c1KVPjdnvLU/wDGR4R7TFIeEeVSa+kZv3US0/kCv/aMeFwd6ZWgzLbaV7Zqx3INwf8AGM0HSWiohcSuOExEDD70Ug5KocTEQMImBR5XCvQwKEPBgQklpcgbTB6Um6ptjQJ0Wl5g3Vgwsa/H3xuHYE7sQcj8+yJiqIyHS2yGyBeYEscOIpGwSKVmDxiOYuOzUAxWUbtCXBgZL8tQNYcIo2csSKsag5RZ60bYFRKpPzzjo2YxF1ojnXp2xCj5ymDRSKhtGPtp8ImmWhJ9kUgNbKBGXkrcDlCSvEbt/GK8lTp74ffqDv8AbEKWEqPyYZ1tWOEcWrEQwGAHlQOJFYjLUDkkMH3CJQYZMgCrbZBUlgRVjnlsaKVksZSpyxZ8CTk2yCpk57cnjssnYO7KFuoKqoUdXiYUfJl3Z7uh/wAo+i9inag5y9hG8Kr4iKkwVrntoTjVKkmvKL1o34cxhgU1iiuaMi3AjVqKlKmcd0dul9iPIY78mfqTaPWROlqdjfTUsMwKKADmuBjQ6Zs56wEur6TIerPeRiKbNUQO0VopXUrtJQRKTeAUHCVTEpJqGFP0h2n+k4EuWiWlJKAVdYzkdbrEJBGVI5GdVdi1ojTgl2UBAPW3ShSrzUClMAnBmaBVntJCp98HXDF6KvBi7bAPbA1U1V28pQSSq8S1WJZgBmaRJZpjm8pzUkuSSczU1MEuob6Gm0DbCmdZwVi8pQQAaBQwU/3br45wZl6IlXZ5nstMqWqYEJULyikKIbgxLZUjEWpJE0pUEm+FAEjBgDq7KEwe6NykokpmFSLq0z0FIxJXKVLZgMXVeL5JjLRYs9D6PWrrJCFtdcA3cWfeMqmM906llE2VNTsKDsxCh/wjvk00glVnMklXWyybyS9Egi6RkKqNN0FemSv7uVBtUpUXF6gUCXGdAecZNAOTZVy06OtSE9lC7Op3oylXGbHEiNBoufM+lomzU3L6koupJADC6nOuMYibpxUyxzklRC5M+VPSNiTqKw2EoJbaYL6EM+ZLE6YNQLSQpKwpeqpJqDhniKCschOhrrfJkSrRaBMS5mS1KTxAM7m6XHCNLYLWJkuXMGC0pVzAMY3p/OuTLPPIIGreFDq3risPuzIJeTa037DLSTWUpcov9xRA/KUwRDxPT8sy7XaEKxE6a/rqI9ogXOQ9I1nlZsBlaQWtmTOSlY3sAhX5k+MYpSuUaMskBIpDgqIUKh4MCDyqGqVDVKjoEUEiBExweIXAhhWVRGULaFXrKPD58ILTxrCAuiKXu73wYvOAd7Ryx7GX3Lks14iOSksXPziYbKU6fnKJ2D/PznFCIVB/jEK5ZwNRn+gi0oHKIyYFK9kQUlqt4iJyI6iuNCInlAEU/SKQgCY6eETGWYiVviFIZjbGihfHB4uz6xAiVsHeYpkilTmNQRgebj3eMS3/AHGHplUqXiNMo5EV24/OPKIyotLXWuyGpEcXKN6mGUTSpIatYFGJBMTIS2fhCJbKGKO/54QA5ZDYAiKk2dsw4+2JFKzflA9ZBUAo0JALb4Bk6C4BjkSTBU8YUfHl9zPdUZLTj6L2GKDhjhsholh7zB9oFY5CiJuyDpQbbcVwidU5SpfVKUTLqbhJu1DGkVlWVBxQk9whQot2TRp7Vwh8ySlQZQBpnujnUpZrobhChRLsaNPauEOWkKa8Hu4Pll7IdLWUi6ksl7zDB2Z+LQoUW7sXRp7VwiWzWpctRmIUUrVQqSWJFMTngOUTz9LT1pKVzVqSaEFRIPdChRbszpU9q4RSGf3hdO8Uod1BFizW6YhJQhakoOKQWByw7hChRm7JpU9q4RLatKTpqQmZNWtIoAokgYfAco7YtLT5QIlTVoCiVEJUQ6jQk76CFChd+SqjT2rhEGk7UueQZ6jNKQySvWYGpZ+EUPokv0E8hChQzPyXRp7Vwh/0RHoJ5CO/Q5foJ5QoUXM/I0KW1cI59ER6CeQhCyI9BPIQoUTM/I0KW1cI6bIj0E8oX0VHop5COwoZn5GhS2rhClyEpqlIHARJuhQo1mdu4dGnf7VwjqZh2w7rDtMKFEzS8jRp7VwhGaraYaZh2mOwoZpeRoU9q4Ry+dsdRMIwJEKFDNLyNCltXCHdcr0jzjipp2mFChml5GhS2rhDCYV4woUM0vI0ae1cI4tL0NRDUywMBChQzPyNGntXCHBMPTMO0woUM0vI0ae1cI71h2mGqWdsKFDNLyNGntXCGkPDFSU7BChRVJ37h0ae1cIeBChQo4pdzn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404664"/>
            <a:ext cx="5760640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chemeClr val="tx1"/>
                </a:solidFill>
              </a:rPr>
              <a:t>Inimputabilidad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5536" y="212181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6000" dirty="0" smtClean="0"/>
              <a:t>Personas </a:t>
            </a:r>
            <a:r>
              <a:rPr lang="es-MX" sz="6000" dirty="0" smtClean="0"/>
              <a:t>morales.</a:t>
            </a:r>
            <a:endParaRPr lang="es-MX" sz="6000" dirty="0" smtClean="0"/>
          </a:p>
          <a:p>
            <a:pPr>
              <a:buFont typeface="Arial" pitchFamily="34" charset="0"/>
              <a:buChar char="•"/>
            </a:pPr>
            <a:r>
              <a:rPr lang="es-MX" sz="6000" dirty="0" smtClean="0"/>
              <a:t>Menores de doce </a:t>
            </a:r>
            <a:r>
              <a:rPr lang="es-MX" sz="6000" dirty="0" smtClean="0"/>
              <a:t>años.</a:t>
            </a:r>
            <a:endParaRPr lang="es-MX" sz="6000" dirty="0" smtClean="0"/>
          </a:p>
          <a:p>
            <a:pPr>
              <a:buFont typeface="Arial" pitchFamily="34" charset="0"/>
              <a:buChar char="•"/>
            </a:pPr>
            <a:r>
              <a:rPr lang="es-MX" sz="6000" dirty="0" smtClean="0"/>
              <a:t>Discapacitados. </a:t>
            </a:r>
            <a:endParaRPr lang="es-MX" sz="6000" dirty="0" smtClean="0"/>
          </a:p>
          <a:p>
            <a:pPr>
              <a:buFont typeface="Arial" pitchFamily="34" charset="0"/>
              <a:buChar char="•"/>
            </a:pP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3429000"/>
            <a:ext cx="8682168" cy="3312368"/>
          </a:xfr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s-ES" sz="5400" dirty="0" smtClean="0">
                <a:solidFill>
                  <a:schemeClr val="tx1"/>
                </a:solidFill>
              </a:rPr>
              <a:t>Sonambulismo</a:t>
            </a:r>
          </a:p>
          <a:p>
            <a:pPr algn="just"/>
            <a:r>
              <a:rPr lang="es-ES" sz="5400" dirty="0" smtClean="0">
                <a:solidFill>
                  <a:schemeClr val="tx1"/>
                </a:solidFill>
              </a:rPr>
              <a:t>Hipnotismo</a:t>
            </a:r>
          </a:p>
          <a:p>
            <a:pPr algn="just"/>
            <a:r>
              <a:rPr lang="es-ES" sz="5400" dirty="0" smtClean="0">
                <a:solidFill>
                  <a:schemeClr val="tx1"/>
                </a:solidFill>
              </a:rPr>
              <a:t>Actos reflejos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65456" y="1981289"/>
            <a:ext cx="699903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s-ES_tradnl" sz="6000" dirty="0" smtClean="0">
                <a:solidFill>
                  <a:schemeClr val="tx1"/>
                </a:solidFill>
              </a:rPr>
              <a:t>Ausencia de conducta</a:t>
            </a:r>
          </a:p>
        </p:txBody>
      </p:sp>
      <p:sp>
        <p:nvSpPr>
          <p:cNvPr id="6" name="5 Flecha en U"/>
          <p:cNvSpPr/>
          <p:nvPr/>
        </p:nvSpPr>
        <p:spPr>
          <a:xfrm rot="5400000" flipV="1">
            <a:off x="791580" y="2600908"/>
            <a:ext cx="1296144" cy="792088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260648"/>
            <a:ext cx="7773154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s-ES_tradnl" sz="6000" u="sng" dirty="0" smtClean="0">
                <a:solidFill>
                  <a:schemeClr val="tx1"/>
                </a:solidFill>
              </a:rPr>
              <a:t>ELEMENTOS NEGATIVOS</a:t>
            </a:r>
            <a:endParaRPr lang="es-ES_tradnl" sz="6000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87824" y="548680"/>
            <a:ext cx="3672408" cy="1143000"/>
          </a:xfr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5400" dirty="0" smtClean="0">
                <a:solidFill>
                  <a:schemeClr val="tx1"/>
                </a:solidFill>
              </a:rPr>
              <a:t>Atipicidad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92488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s-ES_tradnl" sz="6600" dirty="0" smtClean="0">
                <a:solidFill>
                  <a:schemeClr val="tx1"/>
                </a:solidFill>
              </a:rPr>
              <a:t>Con consentimiento.</a:t>
            </a:r>
          </a:p>
          <a:p>
            <a:endParaRPr lang="es-ES_tradnl" sz="6600" dirty="0" smtClean="0">
              <a:solidFill>
                <a:schemeClr val="tx1"/>
              </a:solidFill>
            </a:endParaRPr>
          </a:p>
          <a:p>
            <a:r>
              <a:rPr lang="es-ES_tradnl" sz="6600" dirty="0" smtClean="0">
                <a:solidFill>
                  <a:schemeClr val="tx1"/>
                </a:solidFill>
              </a:rPr>
              <a:t>Inmueble.</a:t>
            </a:r>
          </a:p>
          <a:p>
            <a:endParaRPr lang="es-ES_tradnl" sz="6600" dirty="0" smtClean="0">
              <a:solidFill>
                <a:schemeClr val="tx1"/>
              </a:solidFill>
            </a:endParaRPr>
          </a:p>
          <a:p>
            <a:r>
              <a:rPr lang="es-ES_tradnl" sz="6600" dirty="0" smtClean="0">
                <a:solidFill>
                  <a:schemeClr val="tx1"/>
                </a:solidFill>
              </a:rPr>
              <a:t>Cosa Propia.</a:t>
            </a:r>
          </a:p>
          <a:p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4" name="3 Flecha en U"/>
          <p:cNvSpPr/>
          <p:nvPr/>
        </p:nvSpPr>
        <p:spPr>
          <a:xfrm rot="5400000">
            <a:off x="6156176" y="1340768"/>
            <a:ext cx="1296144" cy="864096"/>
          </a:xfrm>
          <a:prstGeom prst="utur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369813"/>
            <a:ext cx="8892480" cy="622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Tema: Delito de Robo.</a:t>
            </a:r>
          </a:p>
          <a:p>
            <a:pPr algn="just"/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La presentación es un estudio dogmático del Delito de Robo,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fundamentado,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de los artículos 203 al 207 ter del Código Penal vigente en el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stado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de Hidalgo. En dicho estudio se analizan cada uno de los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elementos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positivos del delito tales como lo son: la conducta, tipicidad, antijuridicidad, culpabilidad, punibilidad y la imputabilidad; así como los negativos del mismo que son: la ausencia de conducta, atipicidad, causas de justificación, ausencia de culpa e inimputabilidad.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4536504"/>
          </a:xfr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s-ES_tradnl" sz="5400" dirty="0" smtClean="0">
                <a:solidFill>
                  <a:schemeClr val="tx1"/>
                </a:solidFill>
              </a:rPr>
              <a:t>Ejercicio de un Derecho.</a:t>
            </a:r>
          </a:p>
          <a:p>
            <a:pPr algn="just"/>
            <a:r>
              <a:rPr lang="es-ES_tradnl" sz="5400" dirty="0" smtClean="0">
                <a:solidFill>
                  <a:schemeClr val="tx1"/>
                </a:solidFill>
              </a:rPr>
              <a:t>Cumplimiento de un deber.</a:t>
            </a:r>
          </a:p>
          <a:p>
            <a:pPr algn="just"/>
            <a:r>
              <a:rPr lang="es-ES_tradnl" sz="5400" dirty="0" smtClean="0">
                <a:solidFill>
                  <a:schemeClr val="tx1"/>
                </a:solidFill>
              </a:rPr>
              <a:t>Obediencia jerárquica.</a:t>
            </a:r>
          </a:p>
          <a:p>
            <a:pPr algn="just"/>
            <a:r>
              <a:rPr lang="es-ES_tradnl" sz="5400" dirty="0" smtClean="0">
                <a:solidFill>
                  <a:schemeClr val="tx1"/>
                </a:solidFill>
              </a:rPr>
              <a:t>Estado de Necesidad.</a:t>
            </a:r>
          </a:p>
          <a:p>
            <a:pPr algn="just"/>
            <a:r>
              <a:rPr lang="es-ES_tradnl" sz="5400" dirty="0" smtClean="0">
                <a:solidFill>
                  <a:schemeClr val="tx1"/>
                </a:solidFill>
              </a:rPr>
              <a:t>Legitima Defensa.</a:t>
            </a:r>
          </a:p>
          <a:p>
            <a:pPr algn="just"/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403648" y="116632"/>
            <a:ext cx="5976664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ct val="0"/>
              </a:spcBef>
            </a:pPr>
            <a:endParaRPr lang="es-ES_tradnl" sz="480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s-ES_tradnl" sz="4800" dirty="0" smtClean="0">
                <a:solidFill>
                  <a:schemeClr val="tx1"/>
                </a:solidFill>
              </a:rPr>
              <a:t>Causas </a:t>
            </a:r>
            <a:r>
              <a:rPr lang="es-ES_tradnl" sz="4800" dirty="0" smtClean="0">
                <a:solidFill>
                  <a:schemeClr val="tx1"/>
                </a:solidFill>
              </a:rPr>
              <a:t>de Justificación</a:t>
            </a:r>
            <a:endParaRPr lang="es-ES_tradnl" sz="48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Flecha derecha"/>
          <p:cNvSpPr/>
          <p:nvPr/>
        </p:nvSpPr>
        <p:spPr>
          <a:xfrm rot="5400000">
            <a:off x="3995936" y="1340768"/>
            <a:ext cx="936104" cy="50405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71392" y="692696"/>
            <a:ext cx="5472608" cy="5688632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s-ES_tradnl" sz="5200" dirty="0" smtClean="0">
                <a:solidFill>
                  <a:schemeClr val="tx1"/>
                </a:solidFill>
              </a:rPr>
              <a:t>El error de prohibición.</a:t>
            </a:r>
          </a:p>
          <a:p>
            <a:pPr algn="just"/>
            <a:r>
              <a:rPr lang="es-ES_tradnl" sz="5200" dirty="0" smtClean="0">
                <a:solidFill>
                  <a:schemeClr val="tx1"/>
                </a:solidFill>
              </a:rPr>
              <a:t>El caso </a:t>
            </a:r>
            <a:r>
              <a:rPr lang="es-ES_tradnl" sz="5200" dirty="0" smtClean="0">
                <a:solidFill>
                  <a:schemeClr val="tx1"/>
                </a:solidFill>
              </a:rPr>
              <a:t>fortuito.</a:t>
            </a:r>
          </a:p>
          <a:p>
            <a:pPr algn="just"/>
            <a:r>
              <a:rPr lang="es-ES_tradnl" sz="5200" dirty="0" smtClean="0">
                <a:solidFill>
                  <a:schemeClr val="tx1"/>
                </a:solidFill>
              </a:rPr>
              <a:t>Consentimiento del titular del bien jurídico.</a:t>
            </a:r>
            <a:endParaRPr lang="es-ES_tradnl" sz="5200" dirty="0" smtClean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1988840"/>
            <a:ext cx="3208400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Ausencia 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culpabilidad</a:t>
            </a:r>
            <a:endParaRPr kumimoji="0" lang="es-E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3059832" y="2564904"/>
            <a:ext cx="720080" cy="57606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97768"/>
            <a:ext cx="7498080" cy="1143000"/>
          </a:xfrm>
        </p:spPr>
        <p:txBody>
          <a:bodyPr>
            <a:normAutofit/>
          </a:bodyPr>
          <a:lstStyle/>
          <a:p>
            <a:r>
              <a:rPr lang="es-ES_tradnl" sz="6000" u="sng" dirty="0" smtClean="0"/>
              <a:t>SUJETOS.</a:t>
            </a:r>
            <a:endParaRPr lang="es-ES" sz="6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2420888"/>
            <a:ext cx="7056784" cy="3744416"/>
          </a:xfrm>
          <a:noFill/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s-ES_tradnl" sz="4400" dirty="0" smtClean="0">
                <a:solidFill>
                  <a:schemeClr val="tx1"/>
                </a:solidFill>
              </a:rPr>
              <a:t>Persona que </a:t>
            </a:r>
            <a:r>
              <a:rPr lang="es-ES_tradnl" sz="4400" dirty="0" smtClean="0">
                <a:solidFill>
                  <a:schemeClr val="tx1"/>
                </a:solidFill>
              </a:rPr>
              <a:t>se apodera de la cosa mueble ajena sin consentimiento de quien pueda otorgarlo.</a:t>
            </a:r>
          </a:p>
          <a:p>
            <a:pPr algn="just"/>
            <a:endParaRPr lang="es-ES" sz="44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7504" y="1268760"/>
            <a:ext cx="2205091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buNone/>
            </a:pPr>
            <a:r>
              <a:rPr lang="es-ES_tradnl" sz="6000" dirty="0" smtClean="0">
                <a:solidFill>
                  <a:schemeClr val="tx1"/>
                </a:solidFill>
              </a:rPr>
              <a:t>Activo</a:t>
            </a:r>
            <a:endParaRPr lang="es-ES_tradnl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4624"/>
            <a:ext cx="7848872" cy="922114"/>
          </a:xfrm>
        </p:spPr>
        <p:txBody>
          <a:bodyPr>
            <a:noAutofit/>
          </a:bodyPr>
          <a:lstStyle/>
          <a:p>
            <a:r>
              <a:rPr lang="es-ES_tradnl" sz="6000" u="sng" dirty="0" smtClean="0"/>
              <a:t>SUJETOS.</a:t>
            </a:r>
            <a:endParaRPr lang="es-ES" sz="6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08104" y="2420888"/>
            <a:ext cx="3502184" cy="1152128"/>
          </a:xfr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s-ES_tradnl" sz="6000" dirty="0" smtClean="0">
                <a:solidFill>
                  <a:schemeClr val="tx1"/>
                </a:solidFill>
              </a:rPr>
              <a:t>Del delito.</a:t>
            </a: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980728"/>
            <a:ext cx="275985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buNone/>
            </a:pPr>
            <a:r>
              <a:rPr lang="es-ES_tradnl" sz="7200" dirty="0" smtClean="0">
                <a:solidFill>
                  <a:schemeClr val="tx1"/>
                </a:solidFill>
              </a:rPr>
              <a:t>Pasivo 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0" y="2348880"/>
            <a:ext cx="5076056" cy="11521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_tradnl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la conducta</a:t>
            </a:r>
            <a:r>
              <a:rPr kumimoji="0" lang="es-ES_tradn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Flecha derecha"/>
          <p:cNvSpPr/>
          <p:nvPr/>
        </p:nvSpPr>
        <p:spPr>
          <a:xfrm rot="5400000">
            <a:off x="2123727" y="3501009"/>
            <a:ext cx="864097" cy="43204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Flecha derecha"/>
          <p:cNvSpPr/>
          <p:nvPr/>
        </p:nvSpPr>
        <p:spPr>
          <a:xfrm rot="5400000">
            <a:off x="6696236" y="3537012"/>
            <a:ext cx="864096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226" name="AutoShape 2" descr="data:image/jpeg;base64,/9j/4AAQSkZJRgABAQAAAQABAAD/2wCEAAkGBxQTEhUUExQUFhQXFRUUFRcUFBQVFBUUFBQWFxQUFBUYHCggGBolHBUUITEhJSkrLi4uFx8zODMsNygtLisBCgoKDg0OGhAQGywkHyQsLCwsLCwsLCwsLCwsLCwsLCwsLCwsLCwsLCwsLCwsLCwsLCwsLCwsLCwsLCwsLCwsLP/AABEIALcBEwMBIgACEQEDEQH/xAAcAAABBQEBAQAAAAAAAAAAAAAFAAIDBAYBBwj/xABAEAABAgQEBAQDBgUCBQUAAAABAAIDBBEhBRIxUQZBYXETIoGRMqGxBxRCUsHwFSNy0fFi4SRjgpKyFhczNEP/xAAaAQACAwEBAAAAAAAAAAAAAAACAwABBAUG/8QAKBEAAgICAQQCAgIDAQAAAAAAAAECEQMSIQQTMUEiUWGxMkIUgfAF/9oADAMBAAIRAxEAPwDQtaVKxhVb+KN6LoxZvRatGZbQJ+0XDzFkInMspEH/AEm/yXha+hp/EWvhPZ+Zrh7hfPkVmVxGxI9ilZINcjscrGpJFdShggr+DR8kVruqoKWAaEFFHyUelRIYiwJiEebS5vqMwPuFgZI1aRzC3GCxq5DycwtPcaLHTEHwpmIzlU07FaPpgey1hjq1C9Z4Sm88Bu4AXkEqcsRei8CzFC5h3qPVVF1KiTVxs2wUjQmhOCMSOClYmNCF8R482UYHOaXVsKboassONK7VYXhnjoRohZFGXM6jDW3Za2dmsotzQuNBRV8A7HpyxFV5zicyS43WwxuJ5CV53EdVx7rLk5Z08KUVRHMlFuD8BMzGBcPI3XqdkL8IuIA1Nl67wdhQgQQKXNz3KHGrkTqJaxCshhkKE3KxjQOwWD+1fhdroX3iDDaHMu/K0DM3nWmtNV6OmzMEPaWuFQRRajnWfLSVFo+NuHTKR3NA/luJLDy/p9EEbLktLhoNVSj6GWVsqToTgKkGm9DT3U0JlaDcr0SRlAITW0FKJeSojMcNjzMO6rviFbmZwWE8mrAOot9EEnuHKXYT2N/mgUw3hkvAFbMKeHMqvHlnMNCFE1yYpsS415C0Oa6qyyaO5QMPUrYnVMWUpxNCzEngfEfdJAfvKSZ3PyDoekFx3KfDPVDcQxeFCrmNTsNVnZ/iKJENIdGt+aa5pGdQbNu+ahsu97Wj/U4BedYtKh0Z5hkFhcSDel1yGHxHUJqTvr6LjYBaaXBGmxQT+a5GxjqMZg8Q7e6uyuCitHk1PQ0Cvyzc1CRQ9Og1OyNyUs4n4taEixB9eSqOOP0W5MEyXDTXUq8665dDtcogeEmnR19nA+jhv6IxLg3pbXW+h0p80QhCopTTVtNQRq3rqnKERTlICymCPhtFL0dXr1CzfGkvkjtfSmYX7helMaKUuRUZTzbXc7KvxHw62ZhNzVzg6i9eiqUFVItT+zy6PyctbwxNZYrD+YU9kBxHC4kGrIgu02PJw5OBUmDx6ZT+Vw9uazy4aY5cpo9qZe6kaFzDIDnQmncBWfuzkTkhNDGry/7QcXEaKYTTVsPX+peicQzQl4Dnu1IytA1LjoF4hiwMJpLj53kuO90eNf29E/AyHFAYC03BtvUInKcVzkZ4hQ7kWApf1WZlLAONaErW8FNb96qDQuFu6GTtWNiqZqoTY7mATDMpPMXBQjEuG3VzQ71Wzng8QjnBIB1TIEw2gWDNd2dCHCoy/CvD7zGBeKBv1XqLGUACryMEBoICtJ2ONIx58m0hLtFxdCYJM/xlgDZuA5pHmAq08wQvBpqA+C98N1QQSCF9M0Xlv2pcOU/4hg6Pp8iiTsJM83wuFWMwdV6XAbai83w12WMzuvQYUS6zZ/KNmBcMdEhXVeNDViK9VyUg0AfEsMDuSy87hxa4Dc0W9ddQxJARHsFPxBFtQMoqXkxOL4FGlspisIa8VY7Vp6V36Iavc/tBnoEKUhwIzc2cWHMZRqPcLxCMyhtpyTIXKNsy5IqL4I8xSXEkQsc55JualPg63T5WBnNNCr5kSPPSra0d07p0YN8gtljDog1dQWB9a0BG1kXxSTbka4Hzm+thtX5ILLyha47WIP6LRR5KuSmjmGorYHl++ifFehb+ylIkhw1361GoWpwstiNAp5tQR01CEYezxGmtnsoK7t5IzhEp4cVzHV5Pb+/dGlQDZebAyuaTcHTvsVZEI2c2hbeu4oLfRXocEZWuN25h77+yswYLWF1Lgj566+qtyBooug3aBo6lDve46EVVyGfI0EnMH5fWlvmosIlg0ODjbMHtryJNaDof1UE3NEOZT4XPdmPPMTQfveil26JXBLjeHCYhUIAJqAebX6tPY8/8LyyRYWxHMIoakEbFeuybaZgdCK1HQcutqrzLHGFs88H81juDf9aJGZfEbi8nsvCMcRJZh6CvdHBDWT+zmP8AynM/K4+xv+qP8SYl93l3xBd1KMG7jZqy25NV7L1q7MHxrP8AjzHhsuyFY7GIdfYfVeTcTxw+OaaN8vtqt1ikTwJV0Qmr3VAP5nuu4+5XmkY8+ZW3L8IKC/2BiVvY0uAYDEigRGuhm1PDdUKCWgx4U02G1hEVr6hteXfZQYTxEYIAAva69MwnEIbg2MWgvIF6X7LP3OKZsWOL5iGMYnook6OgnMQAct6dUMwCVMRwroKLRCcJYTStrBWcKgZWC1CblBopcsqc9OF7LsJtAAnJq6jMx0LqaCu1UIKqrz8q2JDcxwqCCFMSm5laIfPfEeFGWmHM5A1b/TyWiw+YzMa7otX9oHDRjt8Rnxt+Y2WCwUuAc0j4T7boM8eLNXTz5oOuiJuZVS5OhvWQ20WHInw3LeJGbsDVCSVseCJa5KqXgEwH2sz2edyVtDYG+rrn9FjG0KNcbPzT8wf+YR6NAH6ITDC6GGPxRhyv5MgdKbFJX2wkk3sxFbEMnDFj89loMuVhrfOK+oQGWbli5ToQR76I5J+ZlD+CgHQXojigJMmw5mcBp0DgTXvZGZWXdSKw6tuzuSahCMGJDzX1HTf6LSRyK1FnWPfujSAbIcBlwXX08rT2BuVoY0AGK7Zuna4VPDoIzPbzLajpSlVPPTwYXjVxsPSlVK5BvgKfBL5ebnV+dPSyr4pMNbDhgfERe9KW0QiYxJzmEuOWlD07AbqDDiXuDnHy2cK3Otwh1LsIeM4utcFpoSTY8/YLks74m63Dm961/fZTQKUdtcj9FUE2Bpa1NNhb6/VS6CSsPsi6G3I9Bav6FeecUH/ifRuu9BX3st1hpsa/kqewpy5LzfF5kviOJFCHnUUsTayVN2hkVTPReBpjLEA5OaPkgn25T0yyJL5XFsChILbVic83pp6qbhiZyhj9texW1xNkvOwTCihr2kc9QeThsVlx+Asi+Vng7cRjTvgS5NX5gxo5HMaZj2XsEx9mcv8AcPuzaeL8XjEeYxNa9uVNkD4K+z98nOGM97XsaHeHQeap0LuoH1Xpf3zujbk+QXXo+WcVw58CK+FFFHsNDt0I6FG+EcdEJ9IrjkpbnRescecIw51pewBscCzqa9DuF5W/7Pp4OyiGD1zWVOAcclHrPC8+yZo5hqFp4sPKsB9nXCsxJxC+K8ZSKZBWgO9VvYkSpVxi0VkybM4E5NXUQsVVxdXFCxFNIT6JsQ0CtFFeZiANNdlgJ2TYHvLR8RqUbxbEqvyjQITEcEPUfGKRo6ZXKwLHlCNFXhsIK0LXhMjSwN1io6Fg2E263XCbKA9llYcG62WDDLBc7ZpPyUaAPCMffmmo7idYsT/zKrwwq01GLnudu5x9ySo85XQxukYJ+Qj4oSQ6hSTtmBQQjjzV2/ujGGXa/sQe1LIZA8xpzcKhXpCJlf0cCw9+SavsU/oJYc8F8OJzIyuG5Fij5hZywja/oVnMPGWo2dUfqjUKeDG5z8Nx8ro0KfktR8RDHl3N3laOg1d8kJm8TpGLgK8h0HRZ+bxF0V9QTbyt6BTy5BeK6C7v7ILvwHrXk0E24ubuS4ZulP8AKKSAAPm5Myt/U0WYl5g6jmTqrxmTWnM/IHU91CB/xKtAboSanelU+BLjn0oPqq8jFFaAVtYaCiI4RLGIb2vb3QPhBphvAZf4yR/pvzFBVZmY4XYY7oF6Gr2trfLrWE46H/Sag0Nua20uMhA5JmKybXPZFBpEYDkd1FwDuNfdYZSkpcmyMVKPB554X3eIYBJc2xBLS2o7HbS1QtphkzALQK0PVTx5eDOsDqChqXAeV7H65mnc8wbHXviMSlXS8V0PPXKbEcwRUGnI7jkarThUXa8MyZb8+j0eDDB+F/zUlHjYrzSDi0RvNE5bit7dSUTw/QCmbgRhzaR2UrXNOh91lYXFzT8QBTzi8J+hLT0KDtMLZGpMNREILLTf5YoPdE4cw/oUOjRdosBOCY2Pu1OERu9O6Eh1JdDa6EFItKos5VUcXjZYbj0VwlBuJHEwiBrRHDyUYl8xUkquZpQxA6hsbaofEmErrH8zb0i+Icl4oKtl6zsrMItCi1WQ1tBGX1WknZgQpKM7aG76LMSr7hWOOpikjkGryB6Vui/k0kLlxyeMiq6D0V8SDlPDwh+y6SVHPBof0XVoWcPuokiBBMmbNcNQf8hEJqxqOjghmFuuWn8WndXY1cv9P0KYn8RbXIcDg4MiCwc12buNQh+JTQMOg0F6d1yTmP5Dm9yPXVDZiNa/MfMKOXBSjyRSzqE9PqVelH2I2uT8qIPAikVV+VfUU63QQkHKIWlni19NP1V+TcHuB5Gt+wQWERdx7IjhkWjCdgae6bYtmmwuKPb51Gi1OFWy+x9FicLdShPU+gWpw+aa1oP7rWqGfgteTTUzC/PToVRnIlGuzu0Y8jr5DSihk56tRsQR+qtYlItjscw822uR5q1bpfUbHsdFjyRs1YZasyfDc44RWgVJdoG3r0Ki4/mWeKxoqYoFy2uTIS4gV5nMXG1u/KfDgR/9Y1YTlixKfzSWnzMe3/8AMW0/FzJ0Ge4njtMy8BwzMaxlP6RX6uKdDE5ZVFfRWSS7exWZFfr9VOHaVog0WcJqDYqvAnz8Ll0v8dLyzFs36N3KYMHtrUeitwsGaOZWKwjG3wogBJLCaUPJeiQX5mg8iFy+pU8cqvg3YIwmvAxskxvM+6ngmh8ryPVRPhKLKLrN3ZD+zELsxCIPxA9wpBiv5meoKzjid1J4/KqJZWA+niaL743kSD1TG4tEBoKOHQ3QQxeqoRcUbBiNcT5TYq+5+AOxXhmunsVsLUKFRY5OpTpqPBiQy9sQVArSo20QQz4oqT9MbGKq0FwxhY4OAuF5v93OdzTyJHstV/EMxpVA5qniGiXl+zRj44IoTKInAVFjbojLMSGNZckWkuCocbzhdEbD5NHzKO4Y4Nq48gsZHnGRopOYXJ9qp3TK5WZupfxogk2lzhZaKXkCSFJJSbQAG0JK0MnJGwouiYCnDwoUCS1sKSaAAQuoe4TU+b2HK/1+dUWcc1KcxcdUKm/jPW/qpJSYKvaiqsIQHUaRsUPjGvzT/vHmPUprzavX6KrsuqKcIea/JEJWJc9EP1Uxi0bZLjKgmrLDZi52Ks4fNmrR+EmjuxKDwX/RXpAGp2/soptk1Rq3TGQEg/EaN7K6J9zQNy4n0IWYhxy806iyOOgFzRtS3ckUVuQKiH8HmS415a+i3GGxtHHrT9Fi8MlCGAdQNNaf5WohPNQByoEnPPWND8GPaVnl/EjnQp2ZECK5hMR1WhxaDm81LHcoDFca1eDU3J3O9UT4kY6JMx30qDFeRvQOoPkAgz4z2WNxsV2sa0gm/pGKTuTS+yV0XdMjD8QKhEw09OhWm4RwODGa6JFdcE0aCrnmVWSON3RnopJoQD6DRelYHNjwmVPIKCRjQYcvHowWBpUXWBGLxAKB1uS5mfJ3/wCJrhHsvk9XiTgVONOjdYiVxx2XzGqmjT5cBS5PJYnhmmaY5YNGhmMUaEFnMbNahVXYNNv0hOoeZIonN4PmnfEGt9aoVEJzRKOJCRRVcQxoPZQ8kVlvs/dX+ZF9kTg8Iy8PWrj1RUDdmMwCPEc7ytcR2sjhlI5OlAtRChMhijWhvYJsQ1UcgoqlQAh4c4fEVYMmOSvxIfNQvNNUDYaKzZIi6Kycn5Sqgnmi1VZlsUboCgYXJHPODYLxXW3usV/6eBqWuIOqK8UTtSGA9T+iCsmHjQ1XQ6WCUOUc/qZNz4ZBCmo8F3liVpvotLhX2gx4X/yQs/Vp/QrNPiA/E31TQGHRxHdP1TEbM3H/ALmNNzDeD2XFi/C/1NSV6f8AUirQJjO0P76pVANd1BnSrZZtx1FiKfMPdOiRLNHf6qFz8za8x9EyvNDsWPZStEx762TAalOJ+qGyChuvpyVyWBLdfToo5OBWqKSUGj2WGWt+wRxiymy9hkpQ1NakUIGvotZhco0tAP7DdEMk2AucBpzdzPZa2Vw7LBqbV68gpOagrZcIPI6RNJ0N6aWHU6fqiMEeYfP12Q2E4U+lE9s+GB8R2jGl3sK/7Lnzm5yOlHGoQPJ8RcYceKwEkNixGg9GvIH0Vd8wTqlNOLnOc7VxLj3JqfqoHL1MXKKpnCaTdladiDZS4RNuhuq0/OyozJuuQIlCuXly3l58GiKpcBnFcZe9paTQ9NCEGD0UgMbFIDtNwo5zDMhBBq2qB4mncfBbyX/I5CBy0VuYi5AyliOfVci0ZbYaqhMzRfQAaJjaiD5PbOFcd8aVaXEZgKH0Uc9PgG5Xm2C4rEgQ6AG65MY69xuSFjn54NsGtUeiMn27hcizIXmjcTofiKvy/EF7lByHaNhGmBVIOWbdjzCuxOImUVMtM02ZV48QUWafxTyAVCLixf8AE62wVUy9kGZrITapK62abAaXHZAv4u1uis+GyaAaX5T+/dMxYJTdC8meMEZ2cxBz3ueeZXWTxRHEOForLtLXjpY+2nzQaJKPFix3sT9E9rJD0Y9oy5CDJ6vVO8dp1QiGSCpPFRxy2uSnAJ0bukhnjd11F3YlakQcutKjSKyWNHtfQpEphXVLITNHPonw4G9v7KAFSwX0N9ND26IlRTLsGLeg00tzVqA+rmtrbT1OtENEagoOw/uiGHjKWudz96VRudIuENmkjSzLnQGsdQ1fZo2prXrT6rTnEYhgQ2uBrd16givw/KvupcNiBwaWtzwwMw0BY8czuFexWbBDgaV8rQByLdSPchc/JNz5Z1cWNY1VAuBF1P7rohfEM9VnhDnRz/S7R+vsizGtax0R/wADGl3c8vnQBYJs67MfE1JJJ2JNVv8A/LwKWTuS9fsxdfmqOkff6K83CVBxWgiQg4Wv1QGahlrqLvZFSs5MH6B0wFCQtHgWFiM815XR+Pww1woR/dcbNjuRqUqMFLzBYahFIUw6L5cuuyKxeC3DR1lblMKMEWF90MHKKojplGFgrojh4rsrByGpRuDChMGVkMU3IuVC6KRqExsdTdg0Tlo2HsoDLs/KE4xLJkSJZAWVokjDPJQfw5mytlyaSpQVlMyLdlG+SCukppKuiWCY2H7KlFk3BaEphbVTVE2Mw4EapAo/FlgeSoR8P2Vasu0RQcSjNsIjqbE1HzViFjcQahp7j+yHRILmqPMijllHwynBP0OjRMxLjqdk0riSW2EODuiSauKbMg1dXEgllnU9ja90obK6aolKQcorzOYewRxjZTZRApr/AIXGQ6myuy8EFzgeQt1NRb2qk+BUthtF9a71sPRFqQilZXM4XsSb9tkZlJexcb1sAPwgLr5ZohsoR5deRzk/SytwIgppQHcG29Dt/sk5WvCNnSw/szuHTcVtGw3EAnQVut3gki8jPErWtq1rXdZnDwyoPlJ9PqCtrhUcEANv0FT7rLI1tsyfH2MmE6HLsaMxHixAARmbUhje9nH0CzMGIyKPL7fib/cJ/wBpTXffo3PLkoRoB4bPL6FZmXc4EFpoddiuv0eftxUfRyOojvJs0UN7oZ3ClnJcRW1b8Q5KKSnvG8rxR+leTj1HIqRoLdF2YtSjx4MDTTLXBb8kRwdstiYjTosbCf8AiFnfVJuKkGhXO6mLhLxwOh8jWuKYSgEHGuqvQsTBWe0HTLUSC06hVI2HNOitMm2lSgg81VFWBI2GkaFD48Jw1C1RhqpMy52VahbGeY5dLlNOS5FwEOMbkVVFkznrhKhzrmdQhNmTS9RlyiivULJs6iMRQmIVA6KrJRPFoVTjS4K6Y6aYqrhllSJBIUaul6hewFLcPoKyBJOLEkFMsbRIBJdDlRC3LMoKj4uX790XwWBmPnrlF/bX5IWw+Suxod73CtwpykMipGb4t7aJvohYxBgMYNYBQPNb6kk0VqXkKNLj8WcAf9IsPchBmTQzF3PU9baiqOQMTY4DK69LtdzcfW5sAqbfouKXspxgaBugA96cyppSo00XG4nC0qRToQE6DOMrq31P+6zOMvaN8ZQSpMPYc51tP+0fVarCYzjQV/fogmAhr9CD61/VX5ybDPICATYmoFLA5UlrkZZm+NZPNMveaODjUU7Cx9ll54Bv4W2pyAJ0sLaLUT02ypq6/cECllmZmH4jhUro4cc5LhGDO4L2NiOyFsVraC1wdHdRy0Rl0UP8w5jN7qHI3w8hFjY/3VOVaWv8IkB7fgJsHtNxddiC7Tr0/wBnNl8kXmuTJ2FmFRqPmuxO1CNRzC4yJunzhGcdWBFuLtAwRSpGTR3U83Lg3Hqo5XD85suHni8LexvxLu0kTwsRI5q7BxcqvHwYtFVEzCXkWWWPV437NMuhyr0HIWMBXYWJArJRJGM38PsovvDm6ghaIZ4y8OzLPp5R8qjc+Kx2ypTOFw330WYh4mRzVyFjBTNkxWjRaj4EfwlD42GxG8kRh4wOanZijTzUqJLkjNxGvH4SppSWdQucOS0Qm2HkF2I9jhRTUmzMBGmHFxvzUfjFHpvAKklpVCJgkQJLhMapIHeIU4xFO/Dog/CoHS7hqChqSLtDc6dnTC07LiG2iyTOko0lNmQSQK6khIdD04RN9EkkSZDjnVO2wXQkkmxQLJGqZqSS2wQDJmRCNCfdSNcTqkknRSAbJA5PhM5rqS0RQtllzrKCdkTFcwh1DlAvvWjfRJJTLFSg0wYumKHiL4bzCmB5mktJFC4UtSo1CszUGlwbG49UkkrpJylFp+g8sUnwNa9dhRDDcCNFxJX1kIyx2yYJOM+DVQS2PCtqhXiOhGhSSXkJY4rI4+j0+PJJ41J+S0MRtcV9FRnHNd+EJJIY4op8BvI2uQJFlQSaIbEJBokkuhikzldRFJJpHPHKc2aKSSepMy0SNnTupmYi4cyupIlJlUiQYoU7+KpJI9mVqjn8U7rhnwf8JJK9mDqhpmWnkPZMcYZ/Ckkr2JQzwYeySSSv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2228" name="AutoShape 4" descr="data:image/jpeg;base64,/9j/4AAQSkZJRgABAQAAAQABAAD/2wCEAAkGBxQTEhUUExQUFhQXFRUUFRcUFBQVFBUUFBQWFxQUFBUYHCggGBolHBUUITEhJSkrLi4uFx8zODMsNygtLisBCgoKDg0OGhAQGywkHyQsLCwsLCwsLCwsLCwsLCwsLCwsLCwsLCwsLCwsLCwsLCwsLCwsLCwsLCwsLCwsLCwsLP/AABEIALcBEwMBIgACEQEDEQH/xAAcAAABBQEBAQAAAAAAAAAAAAAFAAIDBAYBBwj/xABAEAABAgQEBAQDBgUCBQUAAAABAAIDBBEhBRIxUQZBYXETIoGRMqGxBxRCUsHwFSNy0fFi4SRjgpKyFhczNEP/xAAaAQACAwEBAAAAAAAAAAAAAAACAwABBAUG/8QAKBEAAgICAQQCAgIDAQAAAAAAAAECEQMSIQQTMUEiUWGxMkIUgfAF/9oADAMBAAIRAxEAPwDQtaVKxhVb+KN6LoxZvRatGZbQJ+0XDzFkInMspEH/AEm/yXha+hp/EWvhPZ+Zrh7hfPkVmVxGxI9ilZINcjscrGpJFdShggr+DR8kVruqoKWAaEFFHyUelRIYiwJiEebS5vqMwPuFgZI1aRzC3GCxq5DycwtPcaLHTEHwpmIzlU07FaPpgey1hjq1C9Z4Sm88Bu4AXkEqcsRei8CzFC5h3qPVVF1KiTVxs2wUjQmhOCMSOClYmNCF8R482UYHOaXVsKboassONK7VYXhnjoRohZFGXM6jDW3Za2dmsotzQuNBRV8A7HpyxFV5zicyS43WwxuJ5CV53EdVx7rLk5Z08KUVRHMlFuD8BMzGBcPI3XqdkL8IuIA1Nl67wdhQgQQKXNz3KHGrkTqJaxCshhkKE3KxjQOwWD+1fhdroX3iDDaHMu/K0DM3nWmtNV6OmzMEPaWuFQRRajnWfLSVFo+NuHTKR3NA/luJLDy/p9EEbLktLhoNVSj6GWVsqToTgKkGm9DT3U0JlaDcr0SRlAITW0FKJeSojMcNjzMO6rviFbmZwWE8mrAOot9EEnuHKXYT2N/mgUw3hkvAFbMKeHMqvHlnMNCFE1yYpsS415C0Oa6qyyaO5QMPUrYnVMWUpxNCzEngfEfdJAfvKSZ3PyDoekFx3KfDPVDcQxeFCrmNTsNVnZ/iKJENIdGt+aa5pGdQbNu+ahsu97Wj/U4BedYtKh0Z5hkFhcSDel1yGHxHUJqTvr6LjYBaaXBGmxQT+a5GxjqMZg8Q7e6uyuCitHk1PQ0Cvyzc1CRQ9Og1OyNyUs4n4taEixB9eSqOOP0W5MEyXDTXUq8665dDtcogeEmnR19nA+jhv6IxLg3pbXW+h0p80QhCopTTVtNQRq3rqnKERTlICymCPhtFL0dXr1CzfGkvkjtfSmYX7helMaKUuRUZTzbXc7KvxHw62ZhNzVzg6i9eiqUFVItT+zy6PyctbwxNZYrD+YU9kBxHC4kGrIgu02PJw5OBUmDx6ZT+Vw9uazy4aY5cpo9qZe6kaFzDIDnQmncBWfuzkTkhNDGry/7QcXEaKYTTVsPX+peicQzQl4Dnu1IytA1LjoF4hiwMJpLj53kuO90eNf29E/AyHFAYC03BtvUInKcVzkZ4hQ7kWApf1WZlLAONaErW8FNb96qDQuFu6GTtWNiqZqoTY7mATDMpPMXBQjEuG3VzQ71Wzng8QjnBIB1TIEw2gWDNd2dCHCoy/CvD7zGBeKBv1XqLGUACryMEBoICtJ2ONIx58m0hLtFxdCYJM/xlgDZuA5pHmAq08wQvBpqA+C98N1QQSCF9M0Xlv2pcOU/4hg6Pp8iiTsJM83wuFWMwdV6XAbai83w12WMzuvQYUS6zZ/KNmBcMdEhXVeNDViK9VyUg0AfEsMDuSy87hxa4Dc0W9ddQxJARHsFPxBFtQMoqXkxOL4FGlspisIa8VY7Vp6V36Iavc/tBnoEKUhwIzc2cWHMZRqPcLxCMyhtpyTIXKNsy5IqL4I8xSXEkQsc55JualPg63T5WBnNNCr5kSPPSra0d07p0YN8gtljDog1dQWB9a0BG1kXxSTbka4Hzm+thtX5ILLyha47WIP6LRR5KuSmjmGorYHl++ifFehb+ylIkhw1361GoWpwstiNAp5tQR01CEYezxGmtnsoK7t5IzhEp4cVzHV5Pb+/dGlQDZebAyuaTcHTvsVZEI2c2hbeu4oLfRXocEZWuN25h77+yswYLWF1Lgj566+qtyBooug3aBo6lDve46EVVyGfI0EnMH5fWlvmosIlg0ODjbMHtryJNaDof1UE3NEOZT4XPdmPPMTQfveil26JXBLjeHCYhUIAJqAebX6tPY8/8LyyRYWxHMIoakEbFeuybaZgdCK1HQcutqrzLHGFs88H81juDf9aJGZfEbi8nsvCMcRJZh6CvdHBDWT+zmP8AynM/K4+xv+qP8SYl93l3xBd1KMG7jZqy25NV7L1q7MHxrP8AjzHhsuyFY7GIdfYfVeTcTxw+OaaN8vtqt1ikTwJV0Qmr3VAP5nuu4+5XmkY8+ZW3L8IKC/2BiVvY0uAYDEigRGuhm1PDdUKCWgx4U02G1hEVr6hteXfZQYTxEYIAAva69MwnEIbg2MWgvIF6X7LP3OKZsWOL5iGMYnook6OgnMQAct6dUMwCVMRwroKLRCcJYTStrBWcKgZWC1CblBopcsqc9OF7LsJtAAnJq6jMx0LqaCu1UIKqrz8q2JDcxwqCCFMSm5laIfPfEeFGWmHM5A1b/TyWiw+YzMa7otX9oHDRjt8Rnxt+Y2WCwUuAc0j4T7boM8eLNXTz5oOuiJuZVS5OhvWQ20WHInw3LeJGbsDVCSVseCJa5KqXgEwH2sz2edyVtDYG+rrn9FjG0KNcbPzT8wf+YR6NAH6ITDC6GGPxRhyv5MgdKbFJX2wkk3sxFbEMnDFj89loMuVhrfOK+oQGWbli5ToQR76I5J+ZlD+CgHQXojigJMmw5mcBp0DgTXvZGZWXdSKw6tuzuSahCMGJDzX1HTf6LSRyK1FnWPfujSAbIcBlwXX08rT2BuVoY0AGK7Zuna4VPDoIzPbzLajpSlVPPTwYXjVxsPSlVK5BvgKfBL5ebnV+dPSyr4pMNbDhgfERe9KW0QiYxJzmEuOWlD07AbqDDiXuDnHy2cK3Otwh1LsIeM4utcFpoSTY8/YLks74m63Dm961/fZTQKUdtcj9FUE2Bpa1NNhb6/VS6CSsPsi6G3I9Bav6FeecUH/ifRuu9BX3st1hpsa/kqewpy5LzfF5kviOJFCHnUUsTayVN2hkVTPReBpjLEA5OaPkgn25T0yyJL5XFsChILbVic83pp6qbhiZyhj9texW1xNkvOwTCihr2kc9QeThsVlx+Asi+Vng7cRjTvgS5NX5gxo5HMaZj2XsEx9mcv8AcPuzaeL8XjEeYxNa9uVNkD4K+z98nOGM97XsaHeHQeap0LuoH1Xpf3zujbk+QXXo+WcVw58CK+FFFHsNDt0I6FG+EcdEJ9IrjkpbnRescecIw51pewBscCzqa9DuF5W/7Pp4OyiGD1zWVOAcclHrPC8+yZo5hqFp4sPKsB9nXCsxJxC+K8ZSKZBWgO9VvYkSpVxi0VkybM4E5NXUQsVVxdXFCxFNIT6JsQ0CtFFeZiANNdlgJ2TYHvLR8RqUbxbEqvyjQITEcEPUfGKRo6ZXKwLHlCNFXhsIK0LXhMjSwN1io6Fg2E263XCbKA9llYcG62WDDLBc7ZpPyUaAPCMffmmo7idYsT/zKrwwq01GLnudu5x9ySo85XQxukYJ+Qj4oSQ6hSTtmBQQjjzV2/ujGGXa/sQe1LIZA8xpzcKhXpCJlf0cCw9+SavsU/oJYc8F8OJzIyuG5Fij5hZywja/oVnMPGWo2dUfqjUKeDG5z8Nx8ro0KfktR8RDHl3N3laOg1d8kJm8TpGLgK8h0HRZ+bxF0V9QTbyt6BTy5BeK6C7v7ILvwHrXk0E24ubuS4ZulP8AKKSAAPm5Myt/U0WYl5g6jmTqrxmTWnM/IHU91CB/xKtAboSanelU+BLjn0oPqq8jFFaAVtYaCiI4RLGIb2vb3QPhBphvAZf4yR/pvzFBVZmY4XYY7oF6Gr2trfLrWE46H/Sag0Nua20uMhA5JmKybXPZFBpEYDkd1FwDuNfdYZSkpcmyMVKPB554X3eIYBJc2xBLS2o7HbS1QtphkzALQK0PVTx5eDOsDqChqXAeV7H65mnc8wbHXviMSlXS8V0PPXKbEcwRUGnI7jkarThUXa8MyZb8+j0eDDB+F/zUlHjYrzSDi0RvNE5bit7dSUTw/QCmbgRhzaR2UrXNOh91lYXFzT8QBTzi8J+hLT0KDtMLZGpMNREILLTf5YoPdE4cw/oUOjRdosBOCY2Pu1OERu9O6Eh1JdDa6EFItKos5VUcXjZYbj0VwlBuJHEwiBrRHDyUYl8xUkquZpQxA6hsbaofEmErrH8zb0i+Icl4oKtl6zsrMItCi1WQ1tBGX1WknZgQpKM7aG76LMSr7hWOOpikjkGryB6Vui/k0kLlxyeMiq6D0V8SDlPDwh+y6SVHPBof0XVoWcPuokiBBMmbNcNQf8hEJqxqOjghmFuuWn8WndXY1cv9P0KYn8RbXIcDg4MiCwc12buNQh+JTQMOg0F6d1yTmP5Dm9yPXVDZiNa/MfMKOXBSjyRSzqE9PqVelH2I2uT8qIPAikVV+VfUU63QQkHKIWlni19NP1V+TcHuB5Gt+wQWERdx7IjhkWjCdgae6bYtmmwuKPb51Gi1OFWy+x9FicLdShPU+gWpw+aa1oP7rWqGfgteTTUzC/PToVRnIlGuzu0Y8jr5DSihk56tRsQR+qtYlItjscw822uR5q1bpfUbHsdFjyRs1YZasyfDc44RWgVJdoG3r0Ki4/mWeKxoqYoFy2uTIS4gV5nMXG1u/KfDgR/9Y1YTlixKfzSWnzMe3/8AMW0/FzJ0Ge4njtMy8BwzMaxlP6RX6uKdDE5ZVFfRWSS7exWZFfr9VOHaVog0WcJqDYqvAnz8Ll0v8dLyzFs36N3KYMHtrUeitwsGaOZWKwjG3wogBJLCaUPJeiQX5mg8iFy+pU8cqvg3YIwmvAxskxvM+6ngmh8ryPVRPhKLKLrN3ZD+zELsxCIPxA9wpBiv5meoKzjid1J4/KqJZWA+niaL743kSD1TG4tEBoKOHQ3QQxeqoRcUbBiNcT5TYq+5+AOxXhmunsVsLUKFRY5OpTpqPBiQy9sQVArSo20QQz4oqT9MbGKq0FwxhY4OAuF5v93OdzTyJHstV/EMxpVA5qniGiXl+zRj44IoTKInAVFjbojLMSGNZckWkuCocbzhdEbD5NHzKO4Y4Nq48gsZHnGRopOYXJ9qp3TK5WZupfxogk2lzhZaKXkCSFJJSbQAG0JK0MnJGwouiYCnDwoUCS1sKSaAAQuoe4TU+b2HK/1+dUWcc1KcxcdUKm/jPW/qpJSYKvaiqsIQHUaRsUPjGvzT/vHmPUprzavX6KrsuqKcIea/JEJWJc9EP1Uxi0bZLjKgmrLDZi52Ks4fNmrR+EmjuxKDwX/RXpAGp2/soptk1Rq3TGQEg/EaN7K6J9zQNy4n0IWYhxy806iyOOgFzRtS3ckUVuQKiH8HmS415a+i3GGxtHHrT9Fi8MlCGAdQNNaf5WohPNQByoEnPPWND8GPaVnl/EjnQp2ZECK5hMR1WhxaDm81LHcoDFca1eDU3J3O9UT4kY6JMx30qDFeRvQOoPkAgz4z2WNxsV2sa0gm/pGKTuTS+yV0XdMjD8QKhEw09OhWm4RwODGa6JFdcE0aCrnmVWSON3RnopJoQD6DRelYHNjwmVPIKCRjQYcvHowWBpUXWBGLxAKB1uS5mfJ3/wCJrhHsvk9XiTgVONOjdYiVxx2XzGqmjT5cBS5PJYnhmmaY5YNGhmMUaEFnMbNahVXYNNv0hOoeZIonN4PmnfEGt9aoVEJzRKOJCRRVcQxoPZQ8kVlvs/dX+ZF9kTg8Iy8PWrj1RUDdmMwCPEc7ytcR2sjhlI5OlAtRChMhijWhvYJsQ1UcgoqlQAh4c4fEVYMmOSvxIfNQvNNUDYaKzZIi6Kycn5Sqgnmi1VZlsUboCgYXJHPODYLxXW3usV/6eBqWuIOqK8UTtSGA9T+iCsmHjQ1XQ6WCUOUc/qZNz4ZBCmo8F3liVpvotLhX2gx4X/yQs/Vp/QrNPiA/E31TQGHRxHdP1TEbM3H/ALmNNzDeD2XFi/C/1NSV6f8AUirQJjO0P76pVANd1BnSrZZtx1FiKfMPdOiRLNHf6qFz8za8x9EyvNDsWPZStEx762TAalOJ+qGyChuvpyVyWBLdfToo5OBWqKSUGj2WGWt+wRxiymy9hkpQ1NakUIGvotZhco0tAP7DdEMk2AucBpzdzPZa2Vw7LBqbV68gpOagrZcIPI6RNJ0N6aWHU6fqiMEeYfP12Q2E4U+lE9s+GB8R2jGl3sK/7Lnzm5yOlHGoQPJ8RcYceKwEkNixGg9GvIH0Vd8wTqlNOLnOc7VxLj3JqfqoHL1MXKKpnCaTdladiDZS4RNuhuq0/OyozJuuQIlCuXly3l58GiKpcBnFcZe9paTQ9NCEGD0UgMbFIDtNwo5zDMhBBq2qB4mncfBbyX/I5CBy0VuYi5AyliOfVci0ZbYaqhMzRfQAaJjaiD5PbOFcd8aVaXEZgKH0Uc9PgG5Xm2C4rEgQ6AG65MY69xuSFjn54NsGtUeiMn27hcizIXmjcTofiKvy/EF7lByHaNhGmBVIOWbdjzCuxOImUVMtM02ZV48QUWafxTyAVCLixf8AE62wVUy9kGZrITapK62abAaXHZAv4u1uis+GyaAaX5T+/dMxYJTdC8meMEZ2cxBz3ueeZXWTxRHEOForLtLXjpY+2nzQaJKPFix3sT9E9rJD0Y9oy5CDJ6vVO8dp1QiGSCpPFRxy2uSnAJ0bukhnjd11F3YlakQcutKjSKyWNHtfQpEphXVLITNHPonw4G9v7KAFSwX0N9ND26IlRTLsGLeg00tzVqA+rmtrbT1OtENEagoOw/uiGHjKWudz96VRudIuENmkjSzLnQGsdQ1fZo2prXrT6rTnEYhgQ2uBrd16givw/KvupcNiBwaWtzwwMw0BY8czuFexWbBDgaV8rQByLdSPchc/JNz5Z1cWNY1VAuBF1P7rohfEM9VnhDnRz/S7R+vsizGtax0R/wADGl3c8vnQBYJs67MfE1JJJ2JNVv8A/LwKWTuS9fsxdfmqOkff6K83CVBxWgiQg4Wv1QGahlrqLvZFSs5MH6B0wFCQtHgWFiM815XR+Pww1woR/dcbNjuRqUqMFLzBYahFIUw6L5cuuyKxeC3DR1lblMKMEWF90MHKKojplGFgrojh4rsrByGpRuDChMGVkMU3IuVC6KRqExsdTdg0Tlo2HsoDLs/KE4xLJkSJZAWVokjDPJQfw5mytlyaSpQVlMyLdlG+SCukppKuiWCY2H7KlFk3BaEphbVTVE2Mw4EapAo/FlgeSoR8P2Vasu0RQcSjNsIjqbE1HzViFjcQahp7j+yHRILmqPMijllHwynBP0OjRMxLjqdk0riSW2EODuiSauKbMg1dXEgllnU9ja90obK6aolKQcorzOYewRxjZTZRApr/AIXGQ6myuy8EFzgeQt1NRb2qk+BUthtF9a71sPRFqQilZXM4XsSb9tkZlJexcb1sAPwgLr5ZohsoR5deRzk/SytwIgppQHcG29Dt/sk5WvCNnSw/szuHTcVtGw3EAnQVut3gki8jPErWtq1rXdZnDwyoPlJ9PqCtrhUcEANv0FT7rLI1tsyfH2MmE6HLsaMxHixAARmbUhje9nH0CzMGIyKPL7fib/cJ/wBpTXffo3PLkoRoB4bPL6FZmXc4EFpoddiuv0eftxUfRyOojvJs0UN7oZ3ClnJcRW1b8Q5KKSnvG8rxR+leTj1HIqRoLdF2YtSjx4MDTTLXBb8kRwdstiYjTosbCf8AiFnfVJuKkGhXO6mLhLxwOh8jWuKYSgEHGuqvQsTBWe0HTLUSC06hVI2HNOitMm2lSgg81VFWBI2GkaFD48Jw1C1RhqpMy52VahbGeY5dLlNOS5FwEOMbkVVFkznrhKhzrmdQhNmTS9RlyiivULJs6iMRQmIVA6KrJRPFoVTjS4K6Y6aYqrhllSJBIUaul6hewFLcPoKyBJOLEkFMsbRIBJdDlRC3LMoKj4uX790XwWBmPnrlF/bX5IWw+Suxod73CtwpykMipGb4t7aJvohYxBgMYNYBQPNb6kk0VqXkKNLj8WcAf9IsPchBmTQzF3PU9baiqOQMTY4DK69LtdzcfW5sAqbfouKXspxgaBugA96cyppSo00XG4nC0qRToQE6DOMrq31P+6zOMvaN8ZQSpMPYc51tP+0fVarCYzjQV/fogmAhr9CD61/VX5ybDPICATYmoFLA5UlrkZZm+NZPNMveaODjUU7Cx9ll54Bv4W2pyAJ0sLaLUT02ypq6/cECllmZmH4jhUro4cc5LhGDO4L2NiOyFsVraC1wdHdRy0Rl0UP8w5jN7qHI3w8hFjY/3VOVaWv8IkB7fgJsHtNxddiC7Tr0/wBnNl8kXmuTJ2FmFRqPmuxO1CNRzC4yJunzhGcdWBFuLtAwRSpGTR3U83Lg3Hqo5XD85suHni8LexvxLu0kTwsRI5q7BxcqvHwYtFVEzCXkWWWPV437NMuhyr0HIWMBXYWJArJRJGM38PsovvDm6ghaIZ4y8OzLPp5R8qjc+Kx2ypTOFw330WYh4mRzVyFjBTNkxWjRaj4EfwlD42GxG8kRh4wOanZijTzUqJLkjNxGvH4SppSWdQucOS0Qm2HkF2I9jhRTUmzMBGmHFxvzUfjFHpvAKklpVCJgkQJLhMapIHeIU4xFO/Dog/CoHS7hqChqSLtDc6dnTC07LiG2iyTOko0lNmQSQK6khIdD04RN9EkkSZDjnVO2wXQkkmxQLJGqZqSS2wQDJmRCNCfdSNcTqkknRSAbJA5PhM5rqS0RQtllzrKCdkTFcwh1DlAvvWjfRJJTLFSg0wYumKHiL4bzCmB5mktJFC4UtSo1CszUGlwbG49UkkrpJylFp+g8sUnwNa9dhRDDcCNFxJX1kIyx2yYJOM+DVQS2PCtqhXiOhGhSSXkJY4rI4+j0+PJJ41J+S0MRtcV9FRnHNd+EJJIY4op8BvI2uQJFlQSaIbEJBokkuhikzldRFJJpHPHKc2aKSSepMy0SNnTupmYi4cyupIlJlUiQYoU7+KpJI9mVqjn8U7rhnwf8JJK9mDqhpmWnkPZMcYZ/Ckkr2JQzwYeySSSv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35496" y="4293096"/>
            <a:ext cx="4680520" cy="208823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Quien</a:t>
            </a:r>
            <a:r>
              <a:rPr kumimoji="0" lang="es-E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reciente directamente la conducta.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4932040" y="4221088"/>
            <a:ext cx="4176464" cy="208823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propietario</a:t>
            </a:r>
            <a:r>
              <a:rPr kumimoji="0" lang="es-E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 cosa mueble.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44624"/>
            <a:ext cx="7498080" cy="1143000"/>
          </a:xfrm>
        </p:spPr>
        <p:txBody>
          <a:bodyPr>
            <a:normAutofit/>
          </a:bodyPr>
          <a:lstStyle/>
          <a:p>
            <a:r>
              <a:rPr lang="es-ES_tradnl" sz="6000" u="sng" dirty="0" smtClean="0"/>
              <a:t>B) OBJETO MATERIAL.</a:t>
            </a:r>
            <a:endParaRPr lang="es-ES" sz="6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3453510"/>
            <a:ext cx="5688632" cy="3143842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Clr>
                <a:srgbClr val="FFFF00"/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Bienes </a:t>
            </a:r>
            <a:r>
              <a:rPr lang="es-ES_tradnl" sz="4800" dirty="0" smtClean="0">
                <a:solidFill>
                  <a:schemeClr val="tx1"/>
                </a:solidFill>
              </a:rPr>
              <a:t>inmateriales.</a:t>
            </a:r>
          </a:p>
          <a:p>
            <a:pPr algn="just">
              <a:buClr>
                <a:srgbClr val="FFFF00"/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Animales.</a:t>
            </a:r>
          </a:p>
          <a:p>
            <a:pPr algn="just">
              <a:buClr>
                <a:srgbClr val="FFFF00"/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Órganos humanos</a:t>
            </a:r>
            <a:r>
              <a:rPr lang="es-ES_tradnl" sz="4800" dirty="0" smtClean="0">
                <a:solidFill>
                  <a:schemeClr val="tx1"/>
                </a:solidFill>
              </a:rPr>
              <a:t>.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9552" y="2710661"/>
            <a:ext cx="734611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buNone/>
            </a:pPr>
            <a:r>
              <a:rPr lang="es-ES_tradnl" sz="3600" dirty="0" smtClean="0">
                <a:solidFill>
                  <a:schemeClr val="tx1"/>
                </a:solidFill>
              </a:rPr>
              <a:t>Pero pueden ser susceptibles de robo:</a:t>
            </a:r>
          </a:p>
        </p:txBody>
      </p:sp>
      <p:sp>
        <p:nvSpPr>
          <p:cNvPr id="53252" name="AutoShape 4" descr="data:image/jpeg;base64,/9j/4AAQSkZJRgABAQAAAQABAAD/2wCEAAkGBhQSEBQUExQWFRUWGBgZGRgYFxgYHBgVGBcYFxgYFxcXHCYfFxkjHRUXHy8gJCcpLCwsFR4xNTAsNScrLCkBCQoKDgwOGg8PGiwgHSUsLCwsLCwpKSksLCwsKSksKSwpLCkpLCksKSwsLCwsLCwpLCksLCwsLCwsLCwpLCwsLP/AABEIAKEBOAMBIgACEQEDEQH/xAAbAAACAwEBAQAAAAAAAAAAAAAEBQADBgIBB//EAEcQAAIBAgQDBQQGBwQKAwEAAAECEQADBBIhMQVBUQYTImFxMoGRoUJSscHR8BQjM3KCsuFTYpKiBzRDY3ODs8LS8RUkkxb/xAAZAQADAQEBAAAAAAAAAAAAAAAAAQIDBAX/xAAoEQACAgICAgEEAQUAAAAAAAAAAQIRAyESMSJBMgRRYXETM0KhwfD/2gAMAwEAAhEDEQA/AMDax6Dc/KjbHFrX1j6BSTS61ZA3UesSPfNN8LcA6AdRp8Y2oIaCE4iPo27zfwZfmZq4X7zaLZjze6R/08rVZbou1TomwOzwVm/ad0PJbWc/475c/KjrfZ7D87SE+YH2CB8qIt0TbppEts5tcKsgQLNqP+Gn4VenC7P9ja//ADT/AMa7Sr1pknViwq+yqr+6oX7BRaVQlXpQBctWrVS1YKAO0WPT7OteYrCpdRkuKGVhBU8+f2gfCukM7V2BTEB8MslM9vIiIpHdhYErEElRosspMDrMDaiL2MRPadFPRnUH4Eiul9s+i/a9BcZ4qmHRmJAfKSoEZidgY3yzzOgoGhJxHilt8JiWVi4uXRkgMRvbVfGFjUox1M8o5VjO0vA+4tWnDDM+lzxDQnMwCgahYETzM8one38ClrArb8ItoELsBAZiRmjrLMTPSB+6m7fXMO+GN1fE8C0pUey4fOoMwcpXvBz3Gkisnp0axd7MjheIBwAfaVVnzA8M/HlX0zswpfAoAYIzwejC4xE+W0jpXxvCYjK6Ny1U+h/DU19i7EPOEHk7j5g/fTS2E+hvYv5srREgqR0ZSZU+hDCiKBx7qNAwFxiDbETNzVQfnB8jRWHvB0VhoGAMdJEwfMbe6rT9GTXssr2vKlUIlSpUoAleUo4rx9bLZece+leD7XmJcA+nSspZYRdNjo1dV4jEBFLMYArG8R7XNcIFsEDfzoHiHaa49vLvB1EamspfUx9Do2ljj1ph7UcqMXEKdiK+SHiDhyADM+6jrOMeCcxRprNfUyXyQ+J9Pa8BuR8awnbC+DdPdnMSI8gaWXMVdbwlp13mq8OfFJMATA3JqMudTVJAolWHssgliPdQ44dB7xnkToKOGJkGQN64xOXMFOoK/OubkxnCYsE+EAyKExmEZzb8URr5R+Yr25i7aoIXLy99e38ELtpe7Jz67nSNyKpeLsAmJGnXU/hUpAvGsqlTuPu0qVawyHTD7NELhiNU36HY/hVFij7NegOyjD8RcNlNuD01+I8vlTvDXp5EHoRB/r7qF7oMIP8AUenSrbSsuh8Q+B/PpR0LTGduibdL7GIHIgj1E/Lf3UfaNUiGghKvWqEq9aYi9KuSqEq9KYi5atFVLVq0AdZAdwD6gGuhaHQV4K7FAFZtLm9kaqeQ5Ef+ZrL9p+z/AHp722SCvgjwhWUE5xAA8IJIkyZLchrpMQ5LBVMawzfVzLIA/v6KR0kE7gEfidsGyyhTAEKAjMsLtPKJAME/QWh9DT2ZEcQeygGMzNZuLlV5eLV+0Cht3UBgwyFhI89YIDnifFjcWythbV/NmJt75gUBYKwbKCRmjQ6kVMXhknE4dsy2sSmdAV1VlU58s6ABbaEcxkkbSFVnhz4ezctXTMMMjEeBrJEgqDMXFYsCB16EE82WXGmdWGHOzE8X4PlbNbIAOfMmi5MrAaeRDLyGs19M/wBH7f8A1WH1bhH+RKx2Pt96hysVYsSSdiCQYI/eBp/2C41bRHS44R2dSobdiygEADczHxFaQkmyMkWls0XadXFg3LU95bOYQYlTo4n0g/w1z2a4ibqMGADA5iBt49THlmzf4hTHD4q3eRsjK6yyNBnUeFlPSlPZ7gvcM8uzMCV5RlIVkbaTIAHkQfWtPdmPqh9UqVznExInpOvw3qiT2pUqE0AZTtnw8BTcCzOhI5CsNYtMcwWVG4J6dBX0/jd1WtNbkZiNprBYoEyFy+GJ1rhzal4+ykLOIXriLKgzOp8tq74TjWuM+ZYCqDrvNXjClpLNoeQ6URZEAab6H+tc0mlGq2Uiu6WynKJMjLPMVXikeAAy5pmKH4hxVVIAkmgrlu6CrkzOsDkKUYP9Ad3MTet3TInrEkUZhOJK5J0mN66GMkdOZ0qxbgiIENrp086JP7oZ6iMy8tdvX8KXYjCMtt3k+DYA/P7aLXH2icuaOscopSuKuszW7ZzqJGvQ+dXji7EkJHvE6md5pphOMsmHZFkMTo3ReY/PWj//AOeC2jm33n7qVvw9o0Ejea6OUJl2hbcmpRd1MphgQRyqVrY7NDYo+zQFij7NaEMNtUVboW1RdumSe3MEG1UlW6jn+8ARP211aOU+MZG2DLsfx9Dr5VdbohVBEESDyoCy+0+0/Hkfw9KJWlhsOmtvxDmhPLyJ39D8eVW2OJJG4U81YgfCdfcaEwaXoaJV60Jh7yt7JB9CNPWi0qiC1auWqlq1aAOxUvXcqlt45dSSAq+8kD31BXF+yGKBgDDSJ1gqCZHnoPjQB4yZLW8kFST9Zy4JPvYn41eFAEeUe7aq8U0Aeb2x/nUn4AE+6hsfZVrtgEEyXOjMoAW25J8JGpLKPShghdfwgdrmVVYrdJJkyoS3cSZHMJoAdIc9de+P4TNhR4mQlVYkIrqQqDMXU6jQyCNdDSTjGNTD3i14KSwjJ7StmZmZmRgQG0nzzDqYFxvah8RaCl7iIJD90i+PdbQgtoWJGgnVSADIjkclk7R3fxvHtMRYi8bWcgnR48S5TBHNNSDtpymg7HGB4cyKYEAkA8onUH86717e4iL6Z7n7UkaKGywEKEkfW0Q/GKbdkOzlvFJett4SFBRxurZoOnNTMEeQ2OtVwXoSyV8hv2e7YLZRbRUZFGmXQ+8kwx9YPnWzweMt3QLlshgYUnmIkgMOREn/ABdK+T8Y7LYrCyWQsg+mkssdTzT+ICmHZY30R70Mq7BgdOuo5jz5Gl/I4fIbxRnuB9CxWKD31w4MZgS+sQsbT51ie2HCsPYaLYBPrt6HcmicJjpvrddvGRB6elL+1GEa4j3hACKGIMzkzBA3vYwBzynpWcp3OzaOPjCltgvBu296wwDO923zRjmIHPIx1UjkJjyra9puKRh0u22lGAYEc1YSD8CK+MXbxBr6NjMVGEwtoDMFtW80dcoJHuJ+VbTlUHs4Zpdis4tpNwsfF8Yqm3jMz5QpAMiY9+vSib7zGgB+wV4Hy6KJPOvPtsk6VjBO3ICpirioskxP21xjbrKrEDNHnBpNdR77JyRtOsedEMfL9DArGMAvajMs/k0Vj+Ks6gKCok68o5UXb4EULZTttRnGMJZawoSVbTQbE103CT/QWD8ORGX2swWBXeJRgrmAY29KWcFwjhzOigHNNGXme6QF66k9KxnHy/AAeE4N9I6TBHXWiLOHWxm8UEnX8Ksv2HFyC0DqOlcYi9a3bUqfnRycu9/oAa/xG5ckagbDyHWrFwzWvCTn0kRy9a4x13vHVrUnQSKCbiDrcJbc6GtVG1SAZ2FF3VhObUz0FSqeBMrFgSPL0qVlkk4uhBVij7NAWaYWa9IbDLVF26Et0XbpksJt0Tboe3RFumIISvbuFV99+TDQj0PTy2rxKvWgQOHZI7wZ1H0x7S+vNfXb0pjYaRIOZeo3HqPvrhK4ODg5rZyHp9E+7l6j4GlVdFWn2HoatWgbOLGbK47tjr5N1P8AUe+jQ2sHTp5+h500xNUWio5jKehP8rVBVGIxKqVzHnoIJLNBBCqAWaJGwO/lTJLrinKSd4n0jxQPh7z7oExd1O+1LEovgRC2ZswJY5VIlcotmWhRuSKl/EuxC+JSRIRSveMPrMxlbCeep6EHw0PguHAi4Ghj3mUrJZBlRPEwbW6RyzyJMgLJNAzO8T7JjHXXdJRjEGc1sQSss0eP2Ji3K66vypJwTg2RS93UI48ImYDQxBUzpyjpX1FFhoH1FA9AXApLx3BgwQPCfCY+tqR94nyiub6hUrR1/TyuXFnz/GcNRe+1K5cvdrBlkJYhjJ0AVYn0p3/o2eMRcHW2fkyUv41hnUAiSoTLqPoSSYkSRBIGo060V2AMY3TY23An3H7qMcuVMWWLjaZ9KBpHxXhLKrGwoIJJa1sCTuU5CdyvM6jXQvKoxV8qpyiT0rbIoteRjjlJS8T5jiEa54VWCDBHmTseYihuNYq6ba2maFWJUKAcwnLnYe3EmCetbC9iWFx7l9MuwBUA6a+1HuGtZ3i92zenLnUidSJzeuUnSvPVt62j1Ivw3pv0ZfAcGDNmc+FY05t5eQ860GDclzBGUA/HypErZX38J0I6qIB9/P3Vxisa6ErbkCdD1rScHI8+a3oeWsYtwldcwbT0610+IyvCyzR8KVYbPKOujRqTsfSKKwmFhmuM28wevWsZQUTNkx73mkAAhtJ5iveE2XCZSIymr0vwgM6DXXpypRhuMuWYHXOdKcU2mkg7G3EOLiBoSM0eEb6daT2lvXfENFB05RTg4BZUNykwNgetD43jKIQFUECJoi11FWwCVtfqpZxM/GrLV1IISBO58xSe9xJLnhiNeVMMOFRczeseVS4utgcYi9qT7QMRSdcCpbVyDMkGruKY5ABkIgnMYPI8qT4u6rMSkgHrW+ODrWgSH+C4YAC6XIHMnkKVY/CkklRmA3Yc/OubWNuZBbG3TrVJvOgK6gGrjGSd2NI8wrwZG9eUOrwdKlaNWVRrrFH2aW4VtYO/2imVmtCGG2qLt0Jaou3VEhNuiEFD26Jt0yQhKuWqEq9aALkq9KoSrHvKi5mIUDmTA+PXypiLbuHVxDCR9h6gjUGhMTeOHTMzZkJAgxM9BqM58h4vI1LnEDGkWl+vd0J/ctGGY9M2XyDV1hsCWOY5hIglj+tcdGIjuU/3aRPPLqCmrGnRTb40bulrOOsKHueig+G363SD/c50XhcGxBylbcgAsJu3dNszuABB+jlYdIoi5gVI8PgI2KgAabAqNCPh5EVS19lI7wQdhcXb0M/Yf60raK0w7B4dVEKIJPi1JJbqzHVjrueUctKH4U021f8AtMz/AOJ2df8AK0e6r0ugEMdNR4hsYOx/r10NBcJSLAUk/qm7tl00yNlE6TBQqwk6hgedNOyWmg1jLwNip19GEx5+Lfl60Bx60bid2CANGffRQCBEbcz6WzRWIxgFxEXxPquQESJGmY7IJUan3A7ULfhcPeZt21c+pRYHQKjlQPLqTWWVro1xJ9mLfKA6XgRcTbXZQNhG+ubr8Ipl2P7PMl8XiyqsNCnVvEpHLQDWflXHG+BMx7wn9YwdyvKCVOSRMEZ948ojWlHDu0D2nCFWZyYAXxEnoANzXHU4/E9BSxzXmfUrpULvNAYjjCqNFFZ7FcaxKKS2Guj97KB8S1IuDcevYrEvbIVFtyX3J0OXT3mJrOUcj3I1jLHHUf8AA7xWPLuZUZSIM8/dWE4pijauug6iPQ7fLStrjmA518+7SYpWxLFTIAA943/D3Vpg7oj6jopcyaLtWjcbKCBlAkn7hS629E4VibpymN9YnYRXTPo4GOMRd7pMoI0/M1zibRu2l3hRpGkg0BbuXGvQ8bjUjkKa47HFCoQTp8q5KcWl7M3oWrZa63dOxRVHxphguE29ComNQZ59aTYjHE3MxA0PvjpXGNx5BhPDOulauEnpaA0WOxiJAJGsz5Uma7aeXOwMAddKEttn1dhpqwPMD7aDcySeVEMSWrHRbduBT4Jn87U04Zj0FtmuHM2xB+qelIcuteMY2rVwtUOgnG21JY2/ZGvuoO3vtXpuTXK71aVKikWpcE66edXiybkAa6wK5QoQQwA6EV7w+6Vu2yNfEDSf4EHJ2dZPExAjYHmalM8fad3eTmU6rPWpXOsj/uZnZEtz5dD0o7CPOh3G/wCI8qEsUWLcwRuNvwPlXYUMLVFW6Dw1zMPtHQ9KNt0yGE26Jt0Nbq8OACSQANyTAA6knYVQglKta4FBLEADckgAepOgoFcSzfs10P02BA/hX2n9dF/vURZwYkMxLMNi0eH9xR4U9RJ6k0CosTEM3sLA+u4I/wANvRm9+UdJqwcPMhs5zQfGQC4n+z+haHosnSeputir0pgTDYNE9lFU9QBm97bknmSZNFrVS1atMRYtelZBBEg6EHYjzHOuRXYpABnBm3LWhmHO2T/Kx29Dp0IpbixYuBi1sKwQyrHLcVYMQV8SrqSJMelaCqsVg1uCGE9DJBE7wR9m1S4+0WpfcEweItILQTKAtz2dvEA4kgbsdNTvI1rniNnOpQahmHw8HP1ApVj+H3bFsuHDKtxM3gglJEHQwGGskDlsN6ZWLsss6+ImZ3OZDvz5/wCE1xzbc1Z1qMVG4g/FJJH7lwH1zW5+ysVglC8Rsz/aJ/MB99bfiyw6jqG8/o6/yrXz/iIi+NxryMR6Hl61UWQzd9o+Mi3lTIHkSfSvnV7FtZx167b8LMSY5QdSCOYME0di+IO7Q5kjn1HXykff0pbxQeMH0HxGnz+2kpucnfRGJUwfi3aG9ckSF65QfvJI+FZ+fQ/GmF9fT0In+tBOx/u/witoxS6NZNvsstPpWlwfEEyOEBkDUxu3M++s3h9x1nT160fa4gM0eyp3I01nnUZY8lRlIaYG/wDpN4yoAWD5+lWcatALocoG/wAarwgXvWZW3GvnpQ+Mxtp3IYk6AD1rmryVECPEjxHn99NcFwAsivMCZM0CbgLb6Ax7uVP7uOQWlS3rHT762nKSSSHYmx+BnVRpJigbrkALMhelN3xYRBJzEkyOlXDAC6ufIAgU+RJ2oU67GmZprg5TNei5KxVV60VMHevEatyjsLG1eQSastkVbhLQLxJE7HzpgDNWo4JwxRbV41ImTyofGcItW7QYXQ7HfXQGu8L2ji0qMPY8MAfRjQ1hmUmqiQ9oIx3FcmxBg6CNxzNSlPEcOQFeNCNAalTHFFoaQ6sUws0vsUejACSYA5nT511EsvKx4hy3HUfiKNw7jLMgDedgPjtQVq8W9lSR1PhHukEn4R51YuGykM3i5nQQD9ZV20+NMA+3iC3sCR9ZpC+4bt8h50TZwokFpcjUTsD1VdlPnE+dcWjNE26ZAQlXrVCVelMRclXrVCVelMRctWrVS1atAHYrsVwK7FAHVSpVeIvqilmMAc6AB+MWw2GvDn4R8z+NAcFUXEAIJDAGAdiM/OQRqBqNpPkKmHfNhcUwYkZ1PoIGnyqzs/4L1y2TMAlfQlm18+fw2muGbuVnbj/p0Bcbt3LZVs2YKT4TuAUaYuESRHUcqxPFX/WjSD0Poemh9a+k8YXxLH1h/Kw++vnPHki55cvTp7ppx2Jg5CrcEe306jofx5Gh8e+b0I/PoaJCkXM7CY0HpvQ3ELqsZTUffz+dRj+REOxLfOsQfTNBPoCIPuNBXmE+ywPnv8OdMr6lt0zT5j7KFu2Mv0WX1dI+DV1ItnOFfUHQxvPIelc3H8q4RhmB0+P3jSubuhIoZLHfZ/Bi7dQZoBMQeZjau+LYMJiYKSoMZRzNKcFjcpG4hgZG8itb2u4xhr1he6H60ZZMEEdaniRJ7F44JOsAMRsNY9fdQOFLC9kXYkgmOlNOztrE3i2RdAoljp/7odMBctS/eAEAk6b9QKxdx7JKOJcOFtgDs25HWrkwjorrmJt5ZHwmh8Rbe4w8QIOoPqdvWnF1wLiI3ikeKD0pOXSYzD3WLGTXSWuvOnfHmtlsqLlC8yN5oG5bXTL01mt1K0VYPcsZDG/pVbmi7Qa4cigHn7q8x2FKGIii90FgqxpRIswdKFW2Zoq7cy6a7U2DLTmuESTER5ACpTwYrwALbkOsCBzivaw5siym3ePIR67n0X7yRTHDWRoTJPU6x6DYe6g8MgH49aYWa6gDbVFW6Ft0VbpksiN3Z19gn/CTy/dPyNMrdChQRBEg7jqK8wrm2wRjIPsMf5D/AHhyPMUxMZpV61QlXLTEXpV6VQlXJTAuWrVqpatWgRYK7FcCuhQB1SPtRiGNs20ElufIUw4nxAWUzRJ2ArJ47tNcckCMp0rDLkilTY0jPYtDoGaCBqeU+lb3gc3muXNixzIYiCoOXTpDBSOcEV8/xuALkEvA561qf9HFlUu3o18K69QGI35wT864Y+joxyrQ/wAffzFdIMoY6iVEj4wQdR8CcH2l9qt1xxMuUnk6EbSQzqCAPUtv0HSsN2ocBtdDPMj7ia3xo1nt6FdnH5nKbEDQ7/Gu8dwxQhjKTMmQefSNjQVrBEFrgBPi2HmA3/cK+gdi+DZ7YxF5R4vYRgIyqw8ZkcyDH7s6yKSj5+JgtM+Z3cKonM3wdvsMVS1pVUMFIBJAMEyQASMwnXUbda+z8cxCIgRdSwJ5EIvpyJ9RsfKspfw1v9o/hCzBylxGgJy5TpymNOtdVF8jAJauORFo69RE+9zXvEMPGUkZSVGnlqOXpWqxmNVnAQqRoZ0QkHbwk8/Qbj0pNxlg9pW+ozD+Fo8usfHzofRNsz9xINF4Sy5K9HYL76IwvELQDd5bzkiF1iKcdlOJTNvulIBLZjrHQCldK2S2zSqj2bTYUN+tZQVYaSD16RSXiHCR4czGB7WumlH2rpD945l4I15A8hSfEY1y4txpMz5Vy5J82uJNHWHt28hVQcqk5Z5meVLsfgPGWVjmGuUa6U5u4hLfKSBsPwpfhccmd2gg84HI1CbVtFUcJhBdF1joqgGDzY8qT4rBMpiIFaMlWZN8oMtyk8ietKuM4zxkj2dhW8JJrQbQLw+/+j3ZImRHx50Uwa+7BT4TzP560JdxwNsAjQ841mtb2W7Om/g1ZdTmIPkJocW/Ktif3Mt7D5SBpz5UXc4Oz3FBTQn2hz0muu1HDLtp8rKQs6QNNPOnfBeB3e7t3TdPdNMRy0860jHW+w/IFexJtoqIPEPlUpeePKt25oTyB8hUrk4SXqwphlij7NAWKPs16AMNtUVaoS1RduglhKVa9kOpU7H8gjoRVVuiEpiOcFiCG7t/aGoP116jzHMUxWgr+FDrEwRqrDdW6j8OYqzA4otKsIdfaHIjky9VP9KYg9KvSqFq5aAL1q1arsIWYKupOwHM1LF9WcIpDMfoqQT8BRYUy8V2KJxfDWtIGdlXQkgsBAAk+vu6UFYu51DA6HbQ7THPl9tFg00ZztibhUZAdOg51kbHDLoLNdORTqJ098ESfdW+bB3zauC441mMplgCCIDZVyiOmtY/F3LkEZcr6nUACJ9oGNT5H3dBxZ47stAeJ7K37jR31sKFDSRcAgqG+ip22kxrpWh7F4ZES3bdy4NprxkwgJuhFVdcxYZLjHYS068ldy3cd0VybgtpbtFfYD4m+dAzoActtDJ10/Rz5054I7Fkt2BKhS2V+8unJeufqCwLiGZLRuGSq+JJBMA6KPjo0QZxTE52Itm4yKonKzQILGJJkbzz9kxHPKdpVI0yZV1GpzGNtiJWfjWvuYkMrFcpDF1BkESxKWS7FvCgVSxAGYwOplLxq+hDlkDi2GaCVBYCbaBu7uMSXuOjbJopAEURVGsmKuyXBHxF21BVbLk5wpEqLftCCcwcgLB/3o3gV9YxZREJ0ELCqJAECABGwH3Vi+yjW7FtjbCCXyuVcNLqtoXVQ3bumZzlBXPoh3kEOMbxJ1UgupZbYYqAD4j+rUTP0rrSNNQggbk6KKRkxHxq8EUsGUOxkyNB6kQenOs/ieLkJ+xSds1u8dT5qwI585399N+IOrBUd80nNbBc5nFtHZ/E+oVyESdRmaRqtD8NwiPdtu9u0rAhWyk92LjsXUSCZ7u3buOQD/ZgmQ1N9AkKOK4K3bv3ltj2XZT6p4d+eqk9OXKkeMdQBbkHvJE9NIX/ADa+6tXi4OZralGuLpDvm7zEuxtz4pzdxmuMBA/WIIg6i8TwWGUm6iAHDu5Uo75mWwDat5vFoXv93GUAwrxMTUxtJJje2ZXhbG1cRoVp0IYTE1pHK2czZQrNyTb3VfheCFLjoLKwVnvnLs9x8gu3XtKGzOghlCop3EmTNX37aIQO6QuRYtw+dFS7eZ7hLBrhZcllFJGfTNOlY5FKXiS0KyO+IglY3HSvMRhhbWQTrpNaG5ggbdxkX9pBs6Os9636le8dwhPdgsRlMAmWkQFPFMA13EW7KBbdpnUZ5IuAOqtluK7n9YijWBGZwJEhRj/HK/wIXYngxZlLXSCY2pVew723Kq8z+Ma1r7WAGUzaRWUB0ts7B4YhIu5rksAGzk+CSmkKTFgw2HXxG2GDKTKFgD3FtWvNagmc917dpdwSWI0Iq4qV1dgjL2eCvDZrusTFBWcQqk23ErMExy8q1XEgveOgyrkyo2WSO8VQLgGYkwHzDUn2aBs4GWZonpI2qOdWpCYiuYC5dOS140XUGIJ/E054N2ku4Wy9tCFg5hM7A6gCj+Fm3h7neZGJA0EwNd6WcUyK5JUqGJKxruPxNdUcie0xPej6BwLigxMm8ACFBysI3561m/8ASHxtkQWbeUWzzB105elZP/526CZMnLl3jTltRl3hRuIGvPLRCjpTnlUVsXEz/CeGviLy2k9pj8tyfhUrcdhODJbxllgczywPSCDpUrP+S+jdbFlij7NJrRunYKPX/wBmjLeHun/aAegn7AtdBnQ6tCru+VfaZR6kD7aUpwrN7Vxz+f72ajMPwa0ORP8AER/JApk6Czxa0okt8AT8wI+dCr2om4AiNcUmNBrPqs7/AB0o7D4C2uyID1yifiRNHrrH59Pz5UCtAicSvH2cO38TAfJ8ldXhiHKsLSKy7Mbg2O4IXNKnpPSmKVetMVi7D47EtMWrOhiGuuCD5gLRVpcWd/0dPTvGPzUCrb1kznT2hy5MPqnz6HlRWExAdcw/qCNwRyIoAFw2BxSur/pQDKQQBaJUHbWbknQnpXuE7OFXdzib+Zw6nIwthQ5k5YBI2EGeVNFq1aXFXYcnVGdu9m0a2rMzu63We4xJBKwtq4ggyAVDNHPaYNaa0gCgDYAAak6AQNSZPrNUPbIOZd+a8mA215MOR9x0giYK6NVG268oWcpUjkVYERylRTSSBtsKrH9psYO8HdtrH0dCCDyI2Na9hIr5xxTBXLV+4NgdRWH1F8aCIhv8UdrxVs0ndnJckRG7ydqc9huHr+nSwBVrNyZ12yGfWAfnSPi9oFv75Ipz2QUjHqATkFt1PTUDMfgDWN6NY/JG6xFnwy0kkGJZmyZhEBSSFEaaDYRtWU48BG0j2wBGs+Ix5zI9461sOJY22jeO4iwdczqpE+RNJOG2rOKuLkdWFoW3fLrqIhTyElWB8g1VCzebT2aDCYNMHhbNptrVvxkc2gvcI9WJHvpP+kg65xak5sobu9BOpCNm0nnG1MuMY2UOpJ0JCgEmTPMgcp3rH8Q42CSDZDbe0/TqtsKD8+VdJzHOKxyd40APm3ZgSSfItqRykzziszxPiqs2VFiNC32gD760PCbJv30kDLMkKoUBRvt6gSetJeO4FUxuIULC94xA6eLX3a0DR5gsNEGNeRid9/UeVJ+MT+kXGAEZ9NPZYQI9NNOvxrQYGbZgZsvMbga7ilR4ipRrLW4c3GzRvE6ieYkA+oBpMEN7WVra3FAIAAYLHtkT4hH909edWWMSl0aAHmSdT5yef9KVcE4Rci4CfC8DzzIwIPwDD+I0xuYlQAgXMsbxzriztSeg6PL2KVFJBBGsdMxEaj08qXcOv3LzQIFtRBA5zvAo27wxAhAklhrP50ND8FtAWnBT0bf5b1Ea4uuxF9vChTCmc2sQIEbGNprq6omWAYkjUjb0r3/5K2tvwkxHrB851HxoLEOz4fMDBiTBI+XOlGLfYHeCxq5mQACDvsNKPv8AEVjVwPSscbhMkH+tOeE4CQGaNTpzq8mKK22NqgnA4jvC5J8CmguN43OQgMgc/OqMTc7rEGCCJ1HI+VU8XsZbhy6hhPx5VtHEr5IEgtL1ruhpLzrHlXdnGPduhFPh3k75aV/oTgDwnXUehp1gLBVdUhxufKlJJfkGazs0hXGWDyL/ABEGpVfZ9z+kWGG2cAz56VKxho1x9Gfs0ws1KleiYhlqi7dSpQSEWqISvalMTCLdXJUqUxFyUNw79tf/AH1/kFSpSH6GqVatSpTEWCgcP+3b965/JhalSgQyFZPtl7Q9KlSsc3wGjDcR/aL6j7DTTB/tP+Xe/wCi9SpXL7Rqu0O+w/0fz9IVouD+yvon8tSpW8fkazKMZ7afxfYKQcX2/PSpUrYxPOxW9/8AdP8AOtZ/tp/r9795vsWpUoGzsfs191Z3Ff60f+If5q8qUmC6NlgP23/MT+S3QFvl6D7KlSvNfX/fZAEYjaln+zb1P31KlLH7EIxu1HJ+z/hP2VKldOT/AGDEq7VpOz/+rH/i/wDYtSpV5viU+hHjv2rev3V5j/aX0r2pVx6QfYdr/s/3RTO5ufSpUrkmQxrwf9rZ/fT7alSpUo3x9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555355" y="1363415"/>
            <a:ext cx="3918060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/>
            <a:r>
              <a:rPr lang="es-ES_tradnl" sz="4400" dirty="0" smtClean="0">
                <a:solidFill>
                  <a:schemeClr val="tx1"/>
                </a:solidFill>
              </a:rPr>
              <a:t>La </a:t>
            </a:r>
            <a:r>
              <a:rPr lang="es-ES_tradnl" sz="4400" dirty="0" smtClean="0">
                <a:solidFill>
                  <a:schemeClr val="tx1"/>
                </a:solidFill>
              </a:rPr>
              <a:t>C</a:t>
            </a:r>
            <a:r>
              <a:rPr lang="es-ES_tradnl" sz="4400" dirty="0" smtClean="0">
                <a:solidFill>
                  <a:schemeClr val="tx1"/>
                </a:solidFill>
              </a:rPr>
              <a:t>osa mueble.</a:t>
            </a:r>
            <a:endParaRPr lang="es-ES_tradnl" sz="4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796908"/>
          </a:xfrm>
        </p:spPr>
        <p:txBody>
          <a:bodyPr>
            <a:noAutofit/>
          </a:bodyPr>
          <a:lstStyle/>
          <a:p>
            <a:r>
              <a:rPr lang="es-ES_tradnl" sz="6000" u="sng" dirty="0" smtClean="0"/>
              <a:t>CLASIFICACIÓN.</a:t>
            </a:r>
            <a:endParaRPr lang="es-ES" sz="60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7768" y="1167494"/>
            <a:ext cx="8174712" cy="5357850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De acción u omisión.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Unisubsistente.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De Lesión.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Instantáneo o continuado.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Monosubjetivo.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4800" dirty="0" smtClean="0">
                <a:solidFill>
                  <a:schemeClr val="tx1"/>
                </a:solidFill>
              </a:rPr>
              <a:t>Doloso.</a:t>
            </a:r>
          </a:p>
          <a:p>
            <a:pPr algn="just">
              <a:buClr>
                <a:schemeClr val="accent5">
                  <a:lumMod val="60000"/>
                  <a:lumOff val="40000"/>
                </a:schemeClr>
              </a:buClr>
            </a:pPr>
            <a:endParaRPr lang="es-E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7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Fundamental o Básico.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Autónomo.</a:t>
            </a:r>
            <a:endParaRPr lang="es-ES_tradnl" sz="5200" dirty="0" smtClean="0">
              <a:solidFill>
                <a:schemeClr val="tx1"/>
              </a:solidFill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Anormal.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De oficio.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Común.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Acumulativo</a:t>
            </a:r>
            <a:r>
              <a:rPr lang="es-ES_tradnl" sz="5200" dirty="0" smtClean="0">
                <a:solidFill>
                  <a:schemeClr val="tx1"/>
                </a:solidFill>
              </a:rPr>
              <a:t>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es-ES_tradnl" sz="5200" dirty="0" smtClean="0">
                <a:solidFill>
                  <a:schemeClr val="tx1"/>
                </a:solidFill>
              </a:rPr>
              <a:t>No grave.</a:t>
            </a:r>
            <a:endParaRPr lang="es-ES_tradnl" sz="5200" dirty="0" smtClean="0">
              <a:solidFill>
                <a:schemeClr val="tx1"/>
              </a:solidFill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es-ES" sz="5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404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8800" dirty="0" smtClean="0"/>
              <a:t>II. EQUIPARADO</a:t>
            </a:r>
          </a:p>
          <a:p>
            <a:pPr algn="ctr">
              <a:buNone/>
            </a:pPr>
            <a:r>
              <a:rPr lang="es-MX" sz="3600" dirty="0" smtClean="0"/>
              <a:t>ART. 204 CPVHGO</a:t>
            </a:r>
            <a:endParaRPr lang="es-MX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538152" cy="619268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ES" sz="9600" dirty="0" smtClean="0"/>
              <a:t>1</a:t>
            </a:r>
            <a:r>
              <a:rPr lang="es-ES" sz="9600" dirty="0" smtClean="0"/>
              <a:t>.- </a:t>
            </a:r>
            <a:r>
              <a:rPr lang="es-ES" sz="9600" dirty="0" smtClean="0"/>
              <a:t>Se apodere de una cosa mueble de su propiedad si ésta se halla por cualquier título legítimo en poder de otra </a:t>
            </a:r>
            <a:r>
              <a:rPr lang="es-ES" sz="9600" dirty="0" smtClean="0"/>
              <a:t>persona.</a:t>
            </a:r>
            <a:endParaRPr lang="es-ES" sz="2900" dirty="0" smtClean="0"/>
          </a:p>
          <a:p>
            <a:pPr algn="just">
              <a:buNone/>
            </a:pPr>
            <a:endParaRPr lang="es-ES" sz="4400" dirty="0" smtClean="0"/>
          </a:p>
          <a:p>
            <a:pPr>
              <a:buNone/>
            </a:pPr>
            <a:r>
              <a:rPr lang="es-ES" sz="4400" dirty="0" smtClean="0"/>
              <a:t>Misma punibilidad que la del artículo 203 </a:t>
            </a:r>
            <a:r>
              <a:rPr lang="es-ES" sz="4400" dirty="0" err="1" smtClean="0"/>
              <a:t>CPHgo</a:t>
            </a:r>
            <a:r>
              <a:rPr lang="es-ES" sz="4400" dirty="0" smtClean="0"/>
              <a:t>.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538152" cy="61926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6000" dirty="0" smtClean="0"/>
              <a:t>2</a:t>
            </a:r>
            <a:r>
              <a:rPr lang="es-ES" sz="6000" dirty="0" smtClean="0"/>
              <a:t>.- </a:t>
            </a:r>
            <a:r>
              <a:rPr lang="es-ES" sz="6000" dirty="0" smtClean="0"/>
              <a:t>Aproveche energía eléctrica o algún fluido, sin consentimiento de la persona que legalmente pueda disponer de aquéllos</a:t>
            </a:r>
            <a:r>
              <a:rPr lang="es-ES" sz="6000" dirty="0" smtClean="0"/>
              <a:t>.</a:t>
            </a:r>
          </a:p>
          <a:p>
            <a:pPr algn="just">
              <a:buNone/>
            </a:pPr>
            <a:r>
              <a:rPr lang="es-ES" dirty="0" smtClean="0"/>
              <a:t>Misma punibilidad que la del artículo 203 </a:t>
            </a:r>
            <a:r>
              <a:rPr lang="es-ES" dirty="0" err="1" smtClean="0"/>
              <a:t>CPHgo</a:t>
            </a:r>
            <a:r>
              <a:rPr lang="es-ES" dirty="0" smtClean="0"/>
              <a:t>.</a:t>
            </a:r>
          </a:p>
          <a:p>
            <a:pPr algn="just">
              <a:buNone/>
            </a:pPr>
            <a:endParaRPr lang="es-ES" sz="4400" dirty="0" smtClean="0"/>
          </a:p>
          <a:p>
            <a:pPr>
              <a:buNone/>
            </a:pP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4265" y="260648"/>
            <a:ext cx="8748215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Robery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The presentation is a dogmatic study of the Crime of Theft, based on Articles 203 to 207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ter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of the Criminal Code in force in the state of Hidalgo. In this study we analyze each of the positive aspects of such offense such as: behavior, criminality, illegality, guilt, criminality and accountability, as well as the negative thereof which are: the absence of behavior, atypical, causes justification, lack of guilt and insanity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404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8800" dirty="0" smtClean="0"/>
              <a:t>III.  ATENUADO</a:t>
            </a:r>
          </a:p>
          <a:p>
            <a:pPr algn="ctr">
              <a:buNone/>
            </a:pPr>
            <a:r>
              <a:rPr lang="es-MX" sz="3600" dirty="0" smtClean="0"/>
              <a:t>ART. 205 CPVHGO</a:t>
            </a:r>
            <a:endParaRPr lang="es-MX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610160" cy="61206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4500" dirty="0" smtClean="0"/>
              <a:t>Al que se le imputare el hecho de haberse apoderado de una cosa mueble </a:t>
            </a:r>
            <a:r>
              <a:rPr lang="es-ES" sz="4500" dirty="0" smtClean="0"/>
              <a:t>ajena sin </a:t>
            </a:r>
            <a:r>
              <a:rPr lang="es-ES" sz="4500" dirty="0" smtClean="0"/>
              <a:t>el consentimiento del dueño o del legitimo </a:t>
            </a:r>
            <a:r>
              <a:rPr lang="es-ES" sz="4500" dirty="0" smtClean="0"/>
              <a:t>poseedor.</a:t>
            </a:r>
          </a:p>
          <a:p>
            <a:pPr algn="just">
              <a:buNone/>
            </a:pPr>
            <a:r>
              <a:rPr lang="es-ES" sz="4500" dirty="0" smtClean="0"/>
              <a:t>Y</a:t>
            </a:r>
            <a:r>
              <a:rPr lang="es-ES" sz="4500" dirty="0" smtClean="0"/>
              <a:t> </a:t>
            </a:r>
            <a:r>
              <a:rPr lang="es-ES" sz="4500" dirty="0" smtClean="0"/>
              <a:t>acredite haberla tomado con el sólo fin de usarla temporalmente y no para apropiársela o </a:t>
            </a:r>
            <a:r>
              <a:rPr lang="es-ES" sz="4500" dirty="0" smtClean="0"/>
              <a:t>venderla</a:t>
            </a:r>
            <a:r>
              <a:rPr lang="es-ES" sz="4500" dirty="0" smtClean="0"/>
              <a:t>.</a:t>
            </a:r>
            <a:endParaRPr lang="es-E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2808" y="476672"/>
            <a:ext cx="8933688" cy="61206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4000" dirty="0" smtClean="0"/>
              <a:t>S</a:t>
            </a:r>
            <a:r>
              <a:rPr lang="es-ES" sz="4000" dirty="0" smtClean="0"/>
              <a:t>e </a:t>
            </a:r>
            <a:r>
              <a:rPr lang="es-ES" sz="4000" dirty="0" smtClean="0"/>
              <a:t>le aplicará de tres meses a un año de prisión y multa de 15 a 60 </a:t>
            </a:r>
            <a:r>
              <a:rPr lang="es-ES" sz="4000" dirty="0" smtClean="0"/>
              <a:t>días</a:t>
            </a:r>
            <a:r>
              <a:rPr lang="es-ES" sz="4000" dirty="0" smtClean="0"/>
              <a:t>.</a:t>
            </a:r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r>
              <a:rPr lang="es-ES" sz="4000" dirty="0" smtClean="0"/>
              <a:t>S</a:t>
            </a:r>
            <a:r>
              <a:rPr lang="es-ES" sz="4000" dirty="0" smtClean="0"/>
              <a:t>iempre </a:t>
            </a:r>
            <a:r>
              <a:rPr lang="es-ES" sz="4000" dirty="0" smtClean="0"/>
              <a:t>que justifique no haberse negado a devolverla si se le requirió para ello</a:t>
            </a:r>
            <a:r>
              <a:rPr lang="es-ES" sz="4000" dirty="0" smtClean="0"/>
              <a:t>.</a:t>
            </a:r>
          </a:p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r>
              <a:rPr lang="es-ES" sz="4000" dirty="0" smtClean="0"/>
              <a:t>Como </a:t>
            </a:r>
            <a:r>
              <a:rPr lang="es-ES" sz="4000" dirty="0" smtClean="0"/>
              <a:t>reparación de daños y perjuicios, además, pagará al ofendido el doble del alquiler, arrendamiento o intereses de la cosa usada.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404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8800" dirty="0" smtClean="0"/>
              <a:t>IV.   CALIFICADO</a:t>
            </a:r>
          </a:p>
          <a:p>
            <a:pPr algn="ctr">
              <a:buNone/>
            </a:pPr>
            <a:r>
              <a:rPr lang="es-MX" sz="3600" dirty="0" smtClean="0"/>
              <a:t>ART. 206 CPVHGO</a:t>
            </a:r>
            <a:endParaRPr lang="es-MX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76672"/>
            <a:ext cx="8610160" cy="59766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4000" dirty="0" smtClean="0"/>
              <a:t>I</a:t>
            </a:r>
            <a:r>
              <a:rPr lang="es-ES" sz="4000" dirty="0" smtClean="0"/>
              <a:t>.- Cuando se ejerza violencia para proporcionarse a la fuga o defender lo </a:t>
            </a:r>
            <a:r>
              <a:rPr lang="es-ES" sz="4000" dirty="0" smtClean="0"/>
              <a:t>robado.</a:t>
            </a:r>
            <a:endParaRPr lang="es-ES" sz="4000" dirty="0" smtClean="0"/>
          </a:p>
          <a:p>
            <a:pPr algn="just">
              <a:buNone/>
            </a:pPr>
            <a:endParaRPr lang="es-ES" sz="1800" dirty="0" smtClean="0"/>
          </a:p>
          <a:p>
            <a:pPr algn="just">
              <a:buNone/>
            </a:pPr>
            <a:r>
              <a:rPr lang="es-ES" sz="4000" dirty="0" smtClean="0"/>
              <a:t>II.- En lugar cerrado, habitado o destinado para habitación o sus dependencias, comprendiendo no solo los que estén fijos en la tierra sino también los </a:t>
            </a:r>
            <a:r>
              <a:rPr lang="es-ES" sz="4000" dirty="0" smtClean="0"/>
              <a:t>móviles.</a:t>
            </a:r>
            <a:endParaRPr lang="es-ES" sz="4000" b="1" dirty="0" smtClean="0"/>
          </a:p>
          <a:p>
            <a:pPr algn="just">
              <a:buNone/>
            </a:pPr>
            <a:endParaRPr lang="es-ES" sz="4000" dirty="0" smtClean="0"/>
          </a:p>
          <a:p>
            <a:pPr algn="just">
              <a:buNone/>
            </a:pP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71480"/>
            <a:ext cx="8363272" cy="59538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IV.- Aprovechando la consternación que una desgracia privada cause al ofendido o a un familiar; o a las condiciones de confusión que se produzcan por catástrofe o desorden </a:t>
            </a:r>
            <a:r>
              <a:rPr lang="es-ES" dirty="0" smtClean="0"/>
              <a:t>público.</a:t>
            </a:r>
            <a:endParaRPr lang="es-ES" dirty="0" smtClean="0"/>
          </a:p>
          <a:p>
            <a:pPr algn="just">
              <a:buNone/>
            </a:pPr>
            <a:r>
              <a:rPr lang="es-ES" dirty="0" smtClean="0"/>
              <a:t>IX.- Respecto de vehículos estacionados en la vía pública o en otro lugar destinado a su guarda o </a:t>
            </a:r>
            <a:r>
              <a:rPr lang="es-ES" dirty="0" smtClean="0"/>
              <a:t>reparación.</a:t>
            </a:r>
            <a:endParaRPr lang="es-ES" dirty="0" smtClean="0"/>
          </a:p>
          <a:p>
            <a:pPr algn="just">
              <a:buNone/>
            </a:pPr>
            <a:r>
              <a:rPr lang="es-ES" dirty="0" smtClean="0"/>
              <a:t>X.- Respecto de aves, de maguey y de productos agrícolas de cualquier especie o bien objetos o instrumentos utilizados en la </a:t>
            </a:r>
            <a:r>
              <a:rPr lang="es-ES" dirty="0" smtClean="0"/>
              <a:t>agricultura.</a:t>
            </a:r>
            <a:endParaRPr lang="es-ES" dirty="0" smtClean="0"/>
          </a:p>
          <a:p>
            <a:pPr algn="just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00042"/>
            <a:ext cx="8363272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4400" dirty="0" smtClean="0"/>
              <a:t>XI.- Quebrantando la confianza o seguridad derivada de una relación de servicio, trabajo u </a:t>
            </a:r>
            <a:r>
              <a:rPr lang="es-ES" sz="4400" dirty="0" smtClean="0"/>
              <a:t>hospitalidad.</a:t>
            </a:r>
          </a:p>
          <a:p>
            <a:pPr algn="just">
              <a:buNone/>
            </a:pPr>
            <a:endParaRPr lang="es-ES" sz="4400" dirty="0" smtClean="0"/>
          </a:p>
          <a:p>
            <a:pPr algn="just">
              <a:buNone/>
            </a:pPr>
            <a:r>
              <a:rPr lang="es-ES" sz="4400" dirty="0" smtClean="0"/>
              <a:t>XII.- Valiéndose de identificaciones falsas o supuestas órdenes de alguna autoridad.</a:t>
            </a:r>
          </a:p>
          <a:p>
            <a:pPr algn="just">
              <a:buNone/>
            </a:pP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4800" dirty="0" smtClean="0"/>
              <a:t>Cuando concurra 1 calificativa, se aplicará en doble de la punibilidad básica.</a:t>
            </a:r>
            <a:endParaRPr lang="es-ES" sz="4800" dirty="0" smtClean="0"/>
          </a:p>
          <a:p>
            <a:pPr algn="just">
              <a:buNone/>
            </a:pPr>
            <a:r>
              <a:rPr lang="es-ES" sz="4800" dirty="0" smtClean="0"/>
              <a:t>Cuando </a:t>
            </a:r>
            <a:r>
              <a:rPr lang="es-ES" sz="4800" dirty="0" smtClean="0"/>
              <a:t>concurran dos o más calificativas, se aplicará el triple de la punibilidad prevista en los artículos anteriores de este capítulo.</a:t>
            </a:r>
          </a:p>
          <a:p>
            <a:pPr algn="just">
              <a:buNone/>
            </a:pP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404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8800" dirty="0" smtClean="0"/>
              <a:t>V.    AGRAVADO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ES_tradnl" b="1" dirty="0" smtClean="0"/>
              <a:t>Robo  en  Asociación Delictuosa.</a:t>
            </a:r>
            <a:endParaRPr lang="es-ES" b="1" dirty="0" smtClean="0"/>
          </a:p>
          <a:p>
            <a:pPr algn="just">
              <a:buNone/>
            </a:pPr>
            <a:r>
              <a:rPr lang="es-ES" sz="3500" b="1" dirty="0" smtClean="0"/>
              <a:t>Artículo</a:t>
            </a:r>
            <a:r>
              <a:rPr lang="es-ES" sz="3500" dirty="0" smtClean="0"/>
              <a:t> </a:t>
            </a:r>
            <a:r>
              <a:rPr lang="es-ES" sz="3500" b="1" dirty="0" smtClean="0"/>
              <a:t>207.- </a:t>
            </a:r>
            <a:endParaRPr lang="es-ES" sz="3500" b="1" dirty="0" smtClean="0"/>
          </a:p>
          <a:p>
            <a:pPr algn="just">
              <a:buNone/>
            </a:pPr>
            <a:r>
              <a:rPr lang="es-ES" sz="4400" dirty="0" smtClean="0"/>
              <a:t>Se </a:t>
            </a:r>
            <a:r>
              <a:rPr lang="es-ES" sz="4400" dirty="0" smtClean="0"/>
              <a:t>impondrá de diez a veinte años de prisión y multa de 250 a 500 días, a quienes formando parte de una asociación o banda de tres o más personas organizadas entre sí, se dediquen de manera reiterada al robo de vehículos automotores.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640960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Palabras clave:</a:t>
            </a:r>
            <a:endParaRPr lang="es-MX" sz="4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 Apoderarse.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 Bien Mueble.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 Consentimiento.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 Multa.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  Prisión.</a:t>
            </a:r>
          </a:p>
          <a:p>
            <a:pPr algn="just"/>
            <a:endParaRPr lang="es-MX" sz="3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Hijack.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Well cabinet.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Consent.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Penalty.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Prison.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b="1" dirty="0" smtClean="0"/>
              <a:t>Robo  en  Asociación Delictuosa.</a:t>
            </a:r>
            <a:endParaRPr lang="es-ES" b="1" dirty="0" smtClean="0"/>
          </a:p>
          <a:p>
            <a:pPr algn="just">
              <a:buNone/>
            </a:pPr>
            <a:r>
              <a:rPr lang="es-ES" b="1" dirty="0" smtClean="0"/>
              <a:t>Artículo </a:t>
            </a:r>
            <a:r>
              <a:rPr lang="es-ES" b="1" dirty="0" smtClean="0"/>
              <a:t>207 BIS.- </a:t>
            </a:r>
            <a:endParaRPr lang="es-ES" b="1" dirty="0" smtClean="0"/>
          </a:p>
          <a:p>
            <a:pPr algn="just">
              <a:buNone/>
            </a:pPr>
            <a:r>
              <a:rPr lang="es-ES" sz="4800" dirty="0" smtClean="0"/>
              <a:t>Se </a:t>
            </a:r>
            <a:r>
              <a:rPr lang="es-ES" sz="4800" dirty="0" smtClean="0"/>
              <a:t>impondrá de ocho a quince años de prisión y multa de 150 a 500 días, con independencia de la punibilidad que corresponda por la comisión de otros </a:t>
            </a:r>
            <a:r>
              <a:rPr lang="es-ES" sz="4800" dirty="0" smtClean="0"/>
              <a:t>delito a quienes:</a:t>
            </a:r>
            <a:endParaRPr lang="es-ES" sz="4800" b="1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967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3600" dirty="0" smtClean="0"/>
              <a:t> </a:t>
            </a:r>
            <a:r>
              <a:rPr lang="es-ES" sz="4000" dirty="0" smtClean="0"/>
              <a:t>I.- Desmantele uno o más vehículos robados o comercialice conjunta o separadamente sus partes;</a:t>
            </a:r>
          </a:p>
          <a:p>
            <a:pPr algn="just">
              <a:buNone/>
            </a:pPr>
            <a:r>
              <a:rPr lang="es-ES" sz="4000" dirty="0" smtClean="0"/>
              <a:t>II.- Enajene o trafique de cualquier manera con vehículo o vehículos robados;</a:t>
            </a:r>
          </a:p>
          <a:p>
            <a:pPr algn="just">
              <a:buNone/>
            </a:pPr>
            <a:r>
              <a:rPr lang="es-ES" sz="4000" dirty="0" smtClean="0"/>
              <a:t>III.- Falsifique, altere o modifique de cualquier manera la documentación de un vehículo robado o sus medios de identificación</a:t>
            </a:r>
            <a:r>
              <a:rPr lang="es-ES" sz="4000" dirty="0" smtClean="0"/>
              <a:t>;</a:t>
            </a:r>
            <a:endParaRPr lang="es-E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28604"/>
            <a:ext cx="8363272" cy="59293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4400" dirty="0" smtClean="0"/>
              <a:t>IV</a:t>
            </a:r>
            <a:r>
              <a:rPr lang="es-ES" sz="4400" dirty="0" smtClean="0"/>
              <a:t>.- Traslade el o los vehículos robados a otra Entidad Federativa o al extranjero;</a:t>
            </a:r>
          </a:p>
          <a:p>
            <a:pPr algn="just">
              <a:buNone/>
            </a:pPr>
            <a:r>
              <a:rPr lang="es-ES" sz="4400" dirty="0" smtClean="0"/>
              <a:t>V.- Utilice el o los vehículos robados en la comisión de otro u otros delitos o</a:t>
            </a:r>
          </a:p>
          <a:p>
            <a:pPr algn="just" hangingPunct="0">
              <a:buNone/>
            </a:pPr>
            <a:r>
              <a:rPr lang="es-ES_tradnl" sz="4400" dirty="0" smtClean="0"/>
              <a:t>VI.- De cualquier otra manera, comercialice o trafique con vehículos robados.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610160" cy="58437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3600" dirty="0" smtClean="0"/>
              <a:t>Se aumentará en una mitad la punibilidad referida en los artículos 207 y 207 bis. de este capítulo, cuando el autor o partícipe sea algún servidor público que tenga a su cargo funciones de prevención, persecución o sanción del delito o de ejecución de penas y adicionalmente, inhabilitación para desempeñar cualquier empleo, cargo o comisión públicos por un período equivalente a tres tercios de la pena de prisión impuesta.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Participación.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447800"/>
            <a:ext cx="8147902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3600" dirty="0" smtClean="0"/>
              <a:t>A quien aporte recursos económicos o de cualquier índole para la realización de las conductas descritas en las fracciones precedentes, le resultará la responsabilidad penal que corresponda conforme a la forma de participación prevista por el artículo 16 de este Código.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CARRANCA Y TRUJILLO, RAÚL Y CARRANCA Y RIVAS, RAÚL.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CÓDIGO PENAL ANOTADO.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PORRÚA. MEXICO. 1995.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 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LOPEZ BETANCOURT, EDUARDO.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DELITOS EN PARTICULAR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2800" smtClean="0">
                <a:latin typeface="Arial" pitchFamily="34" charset="0"/>
                <a:cs typeface="Arial" pitchFamily="34" charset="0"/>
              </a:rPr>
              <a:t>TOMO II.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PORRUA. MEXICO.1994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QUINQUAGESIMA LEGISLATURA DEL H. CONGRESO CONSTITUCIONAL DE HIDALGO. CÓDIGO PENAL. MATINGEL.MÉXICO.2014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476672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pPr algn="just"/>
            <a:r>
              <a:rPr lang="es-ES" sz="3600" dirty="0" smtClean="0"/>
              <a:t>PERMITE AL ALUMNO ENTENDER LA FUNCIÓN QUE TIENE EL DERECHO PENAL COMO CONTENEDOR DEL ESTADO DE POLICÍA  Y ESTAR EN CONDICIONES DE RESPONDER A LAS PREGUNTAS: ¿QUÉ ES EL DERECHO PENAL? ; ¿BAJO QUÉ PRESUPUESTOS PUEDE REQUERIRSE LA HABILITACIÓN DE LA PENA? ; ¿CÓMO DEBE RESPONDE A ÉSTE REQUERIMIENTO LA AGENCIA JUDICIAL COMPETENTE?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640960" cy="625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s-MX" sz="105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I: Delitos en contra del patrimonio de las personas. </a:t>
            </a: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unidad: </a:t>
            </a:r>
          </a:p>
          <a:p>
            <a:pPr algn="just"/>
            <a:endParaRPr lang="es-MX" sz="11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>
                <a:latin typeface="Arial" pitchFamily="34" charset="0"/>
                <a:cs typeface="Arial" pitchFamily="34" charset="0"/>
              </a:rPr>
              <a:t>Estudiar dogmáticamente a los delitos en contra del patrimonio de las personas, analizar sus elementos positivos, negativos, objetos materiales, jurídicos, sujetos activos, pasivos y la clasificación especial de los delitos de Robo, Abuso de Confianza, Despojo, Daño en Propiedad y Fraude.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6" y="188640"/>
            <a:ext cx="8892480" cy="11430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_tradnl" dirty="0" smtClean="0"/>
              <a:t>I.1 ROBO Arts. 203-207 ter</a:t>
            </a:r>
            <a:r>
              <a:rPr lang="es-ES_tradnl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sz="4800" dirty="0" smtClean="0"/>
              <a:t>Modalidades:</a:t>
            </a:r>
          </a:p>
          <a:p>
            <a:pPr>
              <a:buNone/>
            </a:pPr>
            <a:endParaRPr lang="es-ES" sz="2400" dirty="0" smtClean="0"/>
          </a:p>
          <a:p>
            <a:r>
              <a:rPr lang="es-ES" sz="6500" dirty="0" smtClean="0"/>
              <a:t>Simple o Genérico.</a:t>
            </a:r>
          </a:p>
          <a:p>
            <a:r>
              <a:rPr lang="es-ES" sz="6500" dirty="0" smtClean="0"/>
              <a:t>Equiparado.</a:t>
            </a:r>
          </a:p>
          <a:p>
            <a:r>
              <a:rPr lang="es-ES" sz="6500" dirty="0" smtClean="0"/>
              <a:t>Atenuado.</a:t>
            </a:r>
          </a:p>
          <a:p>
            <a:r>
              <a:rPr lang="es-ES" sz="6500" dirty="0" smtClean="0"/>
              <a:t>Calificado.</a:t>
            </a:r>
          </a:p>
          <a:p>
            <a:r>
              <a:rPr lang="es-ES" sz="6500" dirty="0" smtClean="0"/>
              <a:t>Agravado.</a:t>
            </a:r>
            <a:endParaRPr lang="es-ES" sz="6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3672408"/>
          </a:xfrm>
        </p:spPr>
        <p:txBody>
          <a:bodyPr>
            <a:noAutofit/>
          </a:bodyPr>
          <a:lstStyle/>
          <a:p>
            <a:pPr>
              <a:buNone/>
            </a:pPr>
            <a:endParaRPr lang="es-ES" dirty="0" smtClean="0"/>
          </a:p>
          <a:p>
            <a:pPr marL="1143000" indent="-1143000">
              <a:buAutoNum type="romanUcPeriod"/>
            </a:pPr>
            <a:r>
              <a:rPr lang="es-ES" sz="7200" dirty="0" smtClean="0"/>
              <a:t>Simple o Genérico</a:t>
            </a:r>
          </a:p>
          <a:p>
            <a:pPr marL="1143000" indent="-1143000" algn="ctr">
              <a:buNone/>
            </a:pPr>
            <a:r>
              <a:rPr lang="es-ES" sz="4800" dirty="0" smtClean="0"/>
              <a:t>Art. 203 CPVHGO</a:t>
            </a:r>
            <a:r>
              <a:rPr lang="es-ES" sz="7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6" y="188640"/>
            <a:ext cx="8892480" cy="11430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_tradnl" u="sng" dirty="0" smtClean="0"/>
              <a:t>Descripción Legal.</a:t>
            </a:r>
            <a:endParaRPr lang="es-ES_tradnl" u="sng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/>
          <a:lstStyle/>
          <a:p>
            <a:pPr algn="just">
              <a:buNone/>
            </a:pPr>
            <a:r>
              <a:rPr lang="es-ES" sz="5400" dirty="0" smtClean="0"/>
              <a:t>Al </a:t>
            </a:r>
            <a:r>
              <a:rPr lang="es-ES" sz="5400" dirty="0" smtClean="0"/>
              <a:t>que se apodere de una cosa mueble ajena, sin consentimiento de quien pueda otorgarlo conforme a la Ley.</a:t>
            </a:r>
            <a:endParaRPr lang="es-E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1520</Words>
  <Application>Microsoft Office PowerPoint</Application>
  <PresentationFormat>Presentación en pantalla (4:3)</PresentationFormat>
  <Paragraphs>217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I.1 ROBO Arts. 203-207 ter.</vt:lpstr>
      <vt:lpstr>Diapositiva 8</vt:lpstr>
      <vt:lpstr>Descripción Legal.</vt:lpstr>
      <vt:lpstr>ELEMENTOS POSITIVOS</vt:lpstr>
      <vt:lpstr>b)Tipicidad</vt:lpstr>
      <vt:lpstr>c) Antijuridicidad.</vt:lpstr>
      <vt:lpstr>d) Culpabilidad.</vt:lpstr>
      <vt:lpstr>e) Punibilidad.</vt:lpstr>
      <vt:lpstr>e) Punibilidad.</vt:lpstr>
      <vt:lpstr>Diapositiva 16</vt:lpstr>
      <vt:lpstr>Inimputabilidad</vt:lpstr>
      <vt:lpstr>Diapositiva 18</vt:lpstr>
      <vt:lpstr>Atipicidad</vt:lpstr>
      <vt:lpstr>Diapositiva 20</vt:lpstr>
      <vt:lpstr>Diapositiva 21</vt:lpstr>
      <vt:lpstr>SUJETOS.</vt:lpstr>
      <vt:lpstr>SUJETOS.</vt:lpstr>
      <vt:lpstr>B) OBJETO MATERIAL.</vt:lpstr>
      <vt:lpstr>CLASIFICACIÓN.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Participación.</vt:lpstr>
      <vt:lpstr>Diapositiva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user</cp:lastModifiedBy>
  <cp:revision>42</cp:revision>
  <dcterms:created xsi:type="dcterms:W3CDTF">2012-08-07T16:35:15Z</dcterms:created>
  <dcterms:modified xsi:type="dcterms:W3CDTF">2014-03-24T03:49:18Z</dcterms:modified>
</cp:coreProperties>
</file>